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8.jpg" ContentType="image/jpg"/>
  <Override PartName="/ppt/media/image20.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4" r:id="rId1"/>
    <p:sldMasterId id="2147483974" r:id="rId2"/>
  </p:sldMasterIdLst>
  <p:notesMasterIdLst>
    <p:notesMasterId r:id="rId56"/>
  </p:notesMasterIdLst>
  <p:sldIdLst>
    <p:sldId id="256" r:id="rId3"/>
    <p:sldId id="410" r:id="rId4"/>
    <p:sldId id="258" r:id="rId5"/>
    <p:sldId id="310" r:id="rId6"/>
    <p:sldId id="318" r:id="rId7"/>
    <p:sldId id="313" r:id="rId8"/>
    <p:sldId id="326" r:id="rId9"/>
    <p:sldId id="329" r:id="rId10"/>
    <p:sldId id="330" r:id="rId11"/>
    <p:sldId id="360" r:id="rId12"/>
    <p:sldId id="341" r:id="rId13"/>
    <p:sldId id="345" r:id="rId14"/>
    <p:sldId id="346" r:id="rId15"/>
    <p:sldId id="347" r:id="rId16"/>
    <p:sldId id="365" r:id="rId17"/>
    <p:sldId id="366" r:id="rId18"/>
    <p:sldId id="411" r:id="rId19"/>
    <p:sldId id="412" r:id="rId20"/>
    <p:sldId id="413" r:id="rId21"/>
    <p:sldId id="414" r:id="rId22"/>
    <p:sldId id="415" r:id="rId23"/>
    <p:sldId id="417" r:id="rId24"/>
    <p:sldId id="418" r:id="rId25"/>
    <p:sldId id="419" r:id="rId26"/>
    <p:sldId id="377" r:id="rId27"/>
    <p:sldId id="378" r:id="rId28"/>
    <p:sldId id="379" r:id="rId29"/>
    <p:sldId id="381" r:id="rId30"/>
    <p:sldId id="384" r:id="rId31"/>
    <p:sldId id="385" r:id="rId32"/>
    <p:sldId id="421" r:id="rId33"/>
    <p:sldId id="386" r:id="rId34"/>
    <p:sldId id="387" r:id="rId35"/>
    <p:sldId id="422" r:id="rId36"/>
    <p:sldId id="388" r:id="rId37"/>
    <p:sldId id="389" r:id="rId38"/>
    <p:sldId id="391" r:id="rId39"/>
    <p:sldId id="392" r:id="rId40"/>
    <p:sldId id="393" r:id="rId41"/>
    <p:sldId id="394" r:id="rId42"/>
    <p:sldId id="395" r:id="rId43"/>
    <p:sldId id="396" r:id="rId44"/>
    <p:sldId id="397" r:id="rId45"/>
    <p:sldId id="423" r:id="rId46"/>
    <p:sldId id="400" r:id="rId47"/>
    <p:sldId id="401" r:id="rId48"/>
    <p:sldId id="427" r:id="rId49"/>
    <p:sldId id="428" r:id="rId50"/>
    <p:sldId id="406" r:id="rId51"/>
    <p:sldId id="407" r:id="rId52"/>
    <p:sldId id="424" r:id="rId53"/>
    <p:sldId id="409" r:id="rId54"/>
    <p:sldId id="425"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7"/>
    <p:restoredTop sz="88180" autoAdjust="0"/>
  </p:normalViewPr>
  <p:slideViewPr>
    <p:cSldViewPr snapToGrid="0" snapToObjects="1">
      <p:cViewPr varScale="1">
        <p:scale>
          <a:sx n="77" d="100"/>
          <a:sy n="77" d="100"/>
        </p:scale>
        <p:origin x="1352" y="176"/>
      </p:cViewPr>
      <p:guideLst>
        <p:guide orient="horz" pos="2160"/>
        <p:guide pos="2880"/>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A57A5-C531-BE41-8816-BD419C867011}" type="datetimeFigureOut">
              <a:rPr lang="en-US" smtClean="0"/>
              <a:t>8/2/18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A5EB2-F904-C041-A08C-89FE03C63F2D}" type="slidenum">
              <a:rPr lang="en-US" smtClean="0"/>
              <a:t>‹#›</a:t>
            </a:fld>
            <a:endParaRPr lang="en-US"/>
          </a:p>
        </p:txBody>
      </p:sp>
    </p:spTree>
    <p:extLst>
      <p:ext uri="{BB962C8B-B14F-4D97-AF65-F5344CB8AC3E}">
        <p14:creationId xmlns:p14="http://schemas.microsoft.com/office/powerpoint/2010/main" val="552910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7A5EB2-F904-C041-A08C-89FE03C63F2D}" type="slidenum">
              <a:rPr lang="en-US" smtClean="0"/>
              <a:t>1</a:t>
            </a:fld>
            <a:endParaRPr lang="en-US"/>
          </a:p>
        </p:txBody>
      </p:sp>
    </p:spTree>
    <p:extLst>
      <p:ext uri="{BB962C8B-B14F-4D97-AF65-F5344CB8AC3E}">
        <p14:creationId xmlns:p14="http://schemas.microsoft.com/office/powerpoint/2010/main" val="2116904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And</a:t>
            </a:r>
            <a:r>
              <a:rPr lang="en-US" baseline="0" dirty="0"/>
              <a:t> sometimes social media plays an positive role in healthcare</a:t>
            </a:r>
            <a:endParaRPr lang="en-US" dirty="0"/>
          </a:p>
        </p:txBody>
      </p:sp>
      <p:sp>
        <p:nvSpPr>
          <p:cNvPr id="4" name="Slide Number Placeholder 3"/>
          <p:cNvSpPr>
            <a:spLocks noGrp="1"/>
          </p:cNvSpPr>
          <p:nvPr>
            <p:ph type="sldNum" sz="quarter" idx="10"/>
          </p:nvPr>
        </p:nvSpPr>
        <p:spPr/>
        <p:txBody>
          <a:bodyPr/>
          <a:lstStyle/>
          <a:p>
            <a:fld id="{397A5EB2-F904-C041-A08C-89FE03C63F2D}" type="slidenum">
              <a:rPr lang="en-US" smtClean="0"/>
              <a:t>10</a:t>
            </a:fld>
            <a:endParaRPr lang="en-US"/>
          </a:p>
        </p:txBody>
      </p:sp>
    </p:spTree>
    <p:extLst>
      <p:ext uri="{BB962C8B-B14F-4D97-AF65-F5344CB8AC3E}">
        <p14:creationId xmlns:p14="http://schemas.microsoft.com/office/powerpoint/2010/main" val="1675365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From the academic point of view,</a:t>
            </a:r>
            <a:r>
              <a:rPr lang="en-US" altLang="zh-CN" baseline="0" dirty="0">
                <a:effectLst/>
              </a:rPr>
              <a:t> we can summarize the relation between social media and healthcare in this way.</a:t>
            </a:r>
            <a:endParaRPr lang="en-US" altLang="zh-CN" dirty="0"/>
          </a:p>
          <a:p>
            <a:r>
              <a:rPr lang="en-US" altLang="zh-CN" dirty="0"/>
              <a:t>The concept of “Health 2.0” was introduced in 2007 by the Economist magazine. Researchers started to notice the rise of “user-generated 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a:t>
            </a:r>
            <a:r>
              <a:rPr lang="zh-Hans" altLang="en-US" dirty="0"/>
              <a:t> </a:t>
            </a:r>
            <a:r>
              <a:rPr lang="en-US" altLang="zh-Hans" dirty="0"/>
              <a:t>in</a:t>
            </a:r>
            <a:r>
              <a:rPr lang="zh-Hans" altLang="en-US" dirty="0"/>
              <a:t> </a:t>
            </a:r>
            <a:r>
              <a:rPr lang="en-US" altLang="zh-Hans" dirty="0"/>
              <a:t>2011,</a:t>
            </a:r>
            <a:r>
              <a:rPr lang="zh-Hans" altLang="en-US" dirty="0"/>
              <a:t> </a:t>
            </a:r>
            <a:r>
              <a:rPr lang="en-US" altLang="zh-Hans" dirty="0"/>
              <a:t>researchers</a:t>
            </a:r>
            <a:r>
              <a:rPr lang="zh-Hans" altLang="en-US" dirty="0"/>
              <a:t> </a:t>
            </a:r>
            <a:r>
              <a:rPr lang="en-US" altLang="zh-Hans" dirty="0"/>
              <a:t>started</a:t>
            </a:r>
            <a:r>
              <a:rPr lang="zh-Hans" altLang="en-US" dirty="0"/>
              <a:t> </a:t>
            </a:r>
            <a:r>
              <a:rPr lang="en-US" altLang="zh-Hans" dirty="0"/>
              <a:t>to</a:t>
            </a:r>
            <a:r>
              <a:rPr lang="zh-Hans" altLang="en-US" dirty="0"/>
              <a:t> </a:t>
            </a:r>
            <a:r>
              <a:rPr lang="en-US" altLang="zh-CN" dirty="0"/>
              <a:t>study</a:t>
            </a:r>
            <a:r>
              <a:rPr lang="zh-Hans" altLang="en-US" dirty="0"/>
              <a:t> </a:t>
            </a:r>
            <a:r>
              <a:rPr lang="en-US" altLang="zh-CN" sz="1200" dirty="0">
                <a:solidFill>
                  <a:srgbClr val="FF0000"/>
                </a:solidFill>
                <a:latin typeface="+mn-lt"/>
              </a:rPr>
              <a:t>Disease Detection &amp; Tracking for Public</a:t>
            </a:r>
            <a:r>
              <a:rPr lang="zh-CN" altLang="en-US" sz="1200" dirty="0">
                <a:solidFill>
                  <a:srgbClr val="FF0000"/>
                </a:solidFill>
                <a:latin typeface="+mn-lt"/>
              </a:rPr>
              <a:t> </a:t>
            </a:r>
            <a:r>
              <a:rPr lang="en-US" altLang="zh-CN" sz="1200" dirty="0">
                <a:solidFill>
                  <a:srgbClr val="FF0000"/>
                </a:solidFill>
                <a:latin typeface="+mn-lt"/>
              </a:rPr>
              <a:t>Physical</a:t>
            </a:r>
            <a:r>
              <a:rPr lang="zh-CN" altLang="en-US" sz="1200" dirty="0">
                <a:solidFill>
                  <a:srgbClr val="FF0000"/>
                </a:solidFill>
                <a:latin typeface="+mn-lt"/>
              </a:rPr>
              <a:t> </a:t>
            </a:r>
            <a:r>
              <a:rPr lang="en-US" altLang="zh-CN" sz="1200" dirty="0">
                <a:solidFill>
                  <a:srgbClr val="FF0000"/>
                </a:solidFill>
                <a:latin typeface="+mn-lt"/>
              </a:rPr>
              <a:t>Health</a:t>
            </a:r>
            <a:r>
              <a:rPr lang="zh-CN" altLang="en-US" sz="1200" dirty="0">
                <a:solidFill>
                  <a:srgbClr val="FF0000"/>
                </a:solidFill>
                <a:latin typeface="+mn-lt"/>
              </a:rPr>
              <a:t> </a:t>
            </a:r>
            <a:r>
              <a:rPr lang="en-US" altLang="zh-CN" sz="1200" dirty="0">
                <a:solidFill>
                  <a:srgbClr val="FF0000"/>
                </a:solidFill>
                <a:latin typeface="+mn-lt"/>
              </a:rPr>
              <a:t>Care</a:t>
            </a:r>
            <a:r>
              <a:rPr lang="en-US" altLang="zh-Hans" sz="1200" dirty="0">
                <a:solidFill>
                  <a:srgbClr val="FF0000"/>
                </a:solidFill>
                <a:latin typeface="+mn-lt"/>
              </a:rPr>
              <a:t>,</a:t>
            </a:r>
            <a:r>
              <a:rPr lang="zh-Hans" altLang="en-US" sz="1200" dirty="0">
                <a:solidFill>
                  <a:srgbClr val="FF0000"/>
                </a:solidFill>
                <a:latin typeface="+mn-lt"/>
              </a:rPr>
              <a:t> </a:t>
            </a:r>
            <a:r>
              <a:rPr lang="en-US" altLang="zh-Hans" sz="1200" dirty="0">
                <a:solidFill>
                  <a:srgbClr val="FF0000"/>
                </a:solidFill>
                <a:latin typeface="+mn-lt"/>
              </a:rPr>
              <a:t>u</a:t>
            </a:r>
            <a:r>
              <a:rPr lang="en-US" altLang="zh-CN" sz="1200" dirty="0">
                <a:latin typeface="+mn-lt"/>
              </a:rPr>
              <a:t>sing social media data to predict outbreaks of epidemics</a:t>
            </a:r>
            <a:r>
              <a:rPr lang="en-US" altLang="zh-Hans" sz="120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sz="1200" dirty="0">
                <a:latin typeface="+mn-lt"/>
              </a:rPr>
              <a:t>In</a:t>
            </a:r>
            <a:r>
              <a:rPr lang="zh-Hans" altLang="en-US" sz="1200" dirty="0">
                <a:latin typeface="+mn-lt"/>
              </a:rPr>
              <a:t> </a:t>
            </a:r>
            <a:r>
              <a:rPr lang="en-US" altLang="zh-Hans" sz="1200" dirty="0">
                <a:latin typeface="+mn-lt"/>
              </a:rPr>
              <a:t>2013,</a:t>
            </a:r>
            <a:r>
              <a:rPr lang="zh-Hans" altLang="en-US" sz="1200" dirty="0">
                <a:latin typeface="+mn-lt"/>
              </a:rPr>
              <a:t> </a:t>
            </a:r>
            <a:r>
              <a:rPr lang="en-US" altLang="zh-Hans" sz="1200" dirty="0">
                <a:latin typeface="+mn-lt"/>
              </a:rPr>
              <a:t>public</a:t>
            </a:r>
            <a:r>
              <a:rPr lang="zh-Hans" altLang="en-US" sz="1200" dirty="0">
                <a:latin typeface="+mn-lt"/>
              </a:rPr>
              <a:t> </a:t>
            </a:r>
            <a:r>
              <a:rPr lang="en-US" altLang="zh-Hans" sz="1200" dirty="0">
                <a:latin typeface="+mn-lt"/>
              </a:rPr>
              <a:t>mental</a:t>
            </a:r>
            <a:r>
              <a:rPr lang="zh-Hans" altLang="en-US" sz="1200" dirty="0">
                <a:latin typeface="+mn-lt"/>
              </a:rPr>
              <a:t> </a:t>
            </a:r>
            <a:r>
              <a:rPr lang="en-US" altLang="zh-Hans" sz="1200" dirty="0">
                <a:latin typeface="+mn-lt"/>
              </a:rPr>
              <a:t>health</a:t>
            </a:r>
            <a:r>
              <a:rPr lang="zh-Hans" altLang="en-US" sz="1200" dirty="0">
                <a:latin typeface="+mn-lt"/>
              </a:rPr>
              <a:t> </a:t>
            </a:r>
            <a:r>
              <a:rPr lang="en-US" altLang="zh-Hans" sz="1200" dirty="0">
                <a:latin typeface="+mn-lt"/>
              </a:rPr>
              <a:t>care</a:t>
            </a:r>
            <a:r>
              <a:rPr lang="zh-Hans" altLang="en-US" sz="1200" dirty="0">
                <a:latin typeface="+mn-lt"/>
              </a:rPr>
              <a:t> </a:t>
            </a:r>
            <a:r>
              <a:rPr lang="en-US" altLang="zh-Hans" sz="1200" dirty="0">
                <a:latin typeface="+mn-lt"/>
              </a:rPr>
              <a:t>began</a:t>
            </a:r>
            <a:r>
              <a:rPr lang="zh-Hans" altLang="en-US" sz="1200" dirty="0">
                <a:latin typeface="+mn-lt"/>
              </a:rPr>
              <a:t> </a:t>
            </a:r>
            <a:r>
              <a:rPr lang="en-US" altLang="zh-Hans" sz="1200" dirty="0">
                <a:latin typeface="+mn-lt"/>
              </a:rPr>
              <a:t>to</a:t>
            </a:r>
            <a:r>
              <a:rPr lang="zh-Hans" altLang="en-US" sz="1200" dirty="0">
                <a:latin typeface="+mn-lt"/>
              </a:rPr>
              <a:t> </a:t>
            </a:r>
            <a:r>
              <a:rPr lang="en-US" altLang="zh-Hans" sz="1200" dirty="0">
                <a:latin typeface="+mn-lt"/>
              </a:rPr>
              <a:t>appear,</a:t>
            </a:r>
            <a:r>
              <a:rPr lang="zh-Hans" altLang="en-US" sz="1200" dirty="0">
                <a:latin typeface="+mn-lt"/>
              </a:rPr>
              <a:t> </a:t>
            </a:r>
            <a:r>
              <a:rPr lang="en-US" altLang="zh-Hans" sz="1200" dirty="0">
                <a:latin typeface="+mn-lt"/>
              </a:rPr>
              <a:t>social</a:t>
            </a:r>
            <a:r>
              <a:rPr lang="zh-Hans" altLang="en-US" sz="1200" dirty="0">
                <a:latin typeface="+mn-lt"/>
              </a:rPr>
              <a:t> </a:t>
            </a:r>
            <a:r>
              <a:rPr lang="en-US" altLang="zh-Hans" sz="1200" dirty="0">
                <a:latin typeface="+mn-lt"/>
              </a:rPr>
              <a:t>media</a:t>
            </a:r>
            <a:r>
              <a:rPr lang="zh-Hans" altLang="en-US" sz="1200" dirty="0">
                <a:latin typeface="+mn-lt"/>
              </a:rPr>
              <a:t> </a:t>
            </a:r>
            <a:r>
              <a:rPr lang="en-US" altLang="zh-Hans" sz="1200" dirty="0">
                <a:latin typeface="+mn-lt"/>
              </a:rPr>
              <a:t>data</a:t>
            </a:r>
            <a:r>
              <a:rPr lang="zh-Hans" altLang="en-US" sz="1200" dirty="0">
                <a:latin typeface="+mn-lt"/>
              </a:rPr>
              <a:t> </a:t>
            </a:r>
            <a:r>
              <a:rPr lang="en-US" altLang="zh-Hans" sz="1200" dirty="0">
                <a:latin typeface="+mn-lt"/>
              </a:rPr>
              <a:t>was</a:t>
            </a:r>
            <a:r>
              <a:rPr lang="zh-Hans" altLang="en-US" sz="1200" dirty="0">
                <a:latin typeface="+mn-lt"/>
              </a:rPr>
              <a:t> </a:t>
            </a:r>
            <a:r>
              <a:rPr lang="en-US" altLang="zh-Hans" sz="1200" dirty="0">
                <a:latin typeface="+mn-lt"/>
              </a:rPr>
              <a:t>used</a:t>
            </a:r>
            <a:r>
              <a:rPr lang="zh-Hans" altLang="en-US" sz="1200" dirty="0">
                <a:latin typeface="+mn-lt"/>
              </a:rPr>
              <a:t> </a:t>
            </a:r>
            <a:r>
              <a:rPr lang="en-US" altLang="zh-Hans" sz="1200" dirty="0">
                <a:latin typeface="+mn-lt"/>
              </a:rPr>
              <a:t>for</a:t>
            </a:r>
            <a:r>
              <a:rPr lang="zh-Hans" altLang="en-US" sz="1200" dirty="0">
                <a:latin typeface="+mn-lt"/>
              </a:rPr>
              <a:t> </a:t>
            </a:r>
            <a:r>
              <a:rPr lang="en-US" altLang="zh-Hans" sz="1200" dirty="0">
                <a:latin typeface="+mn-lt"/>
              </a:rPr>
              <a:t>suicide</a:t>
            </a:r>
            <a:r>
              <a:rPr lang="zh-Hans" altLang="en-US" sz="1200" dirty="0">
                <a:latin typeface="+mn-lt"/>
              </a:rPr>
              <a:t> </a:t>
            </a:r>
            <a:r>
              <a:rPr lang="en-US" altLang="zh-Hans" sz="1200" dirty="0">
                <a:latin typeface="+mn-lt"/>
              </a:rPr>
              <a:t>monitoring</a:t>
            </a:r>
            <a:r>
              <a:rPr lang="zh-Hans" altLang="en-US" sz="1200" dirty="0">
                <a:latin typeface="+mn-lt"/>
              </a:rPr>
              <a:t> </a:t>
            </a:r>
            <a:r>
              <a:rPr lang="en-US" altLang="zh-Hans" sz="1200" dirty="0">
                <a:latin typeface="+mn-lt"/>
              </a:rPr>
              <a:t>in</a:t>
            </a:r>
            <a:r>
              <a:rPr lang="zh-Hans" altLang="en-US" sz="1200" dirty="0">
                <a:latin typeface="+mn-lt"/>
              </a:rPr>
              <a:t> </a:t>
            </a:r>
            <a:r>
              <a:rPr lang="en-US" altLang="zh-Hans" sz="1200" dirty="0">
                <a:latin typeface="+mn-lt"/>
              </a:rPr>
              <a:t>public.</a:t>
            </a:r>
            <a:endParaRPr lang="en-US" altLang="zh-CN"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FF0000"/>
              </a:solidFill>
              <a:latin typeface="+mn-lt"/>
            </a:endParaRPr>
          </a:p>
          <a:p>
            <a:endParaRPr lang="en-US" altLang="zh-CN" dirty="0"/>
          </a:p>
        </p:txBody>
      </p:sp>
      <p:sp>
        <p:nvSpPr>
          <p:cNvPr id="4" name="灯片编号占位符 3"/>
          <p:cNvSpPr>
            <a:spLocks noGrp="1"/>
          </p:cNvSpPr>
          <p:nvPr>
            <p:ph type="sldNum" sz="quarter" idx="10"/>
          </p:nvPr>
        </p:nvSpPr>
        <p:spPr/>
        <p:txBody>
          <a:bodyPr/>
          <a:lstStyle/>
          <a:p>
            <a:fld id="{397A5EB2-F904-C041-A08C-89FE03C63F2D}" type="slidenum">
              <a:rPr lang="en-US" smtClean="0"/>
              <a:t>11</a:t>
            </a:fld>
            <a:endParaRPr lang="en-US"/>
          </a:p>
        </p:txBody>
      </p:sp>
    </p:spTree>
    <p:extLst>
      <p:ext uri="{BB962C8B-B14F-4D97-AF65-F5344CB8AC3E}">
        <p14:creationId xmlns:p14="http://schemas.microsoft.com/office/powerpoint/2010/main" val="3643110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latin typeface="Times New Roman"/>
                <a:ea typeface="Times New Roman"/>
                <a:cs typeface="Times New Roman"/>
                <a:sym typeface="Times New Roman"/>
              </a:defRPr>
            </a:pPr>
            <a:r>
              <a:rPr lang="en-US" altLang="zh-CN" sz="1200" dirty="0"/>
              <a:t>Besides</a:t>
            </a:r>
            <a:r>
              <a:rPr lang="en-US" altLang="zh-CN" sz="1200" baseline="0" dirty="0"/>
              <a:t> these works, I al</a:t>
            </a:r>
            <a:r>
              <a:rPr lang="en-US" altLang="zh-Hans" sz="1200" baseline="0" dirty="0"/>
              <a:t>so</a:t>
            </a:r>
            <a:r>
              <a:rPr lang="zh-Hans" altLang="en-US" sz="1200" baseline="0" dirty="0"/>
              <a:t> </a:t>
            </a:r>
            <a:r>
              <a:rPr lang="en-US" altLang="zh-CN" sz="1200" baseline="0" dirty="0"/>
              <a:t>want to show more research works by using social media data for mental health care</a:t>
            </a:r>
            <a:r>
              <a:rPr lang="en-US" altLang="zh-Hans" sz="1200" baseline="0" dirty="0"/>
              <a:t>,</a:t>
            </a:r>
            <a:r>
              <a:rPr lang="zh-Hans" altLang="en-US" sz="1200" baseline="0" dirty="0"/>
              <a:t> </a:t>
            </a:r>
            <a:r>
              <a:rPr lang="en-US" altLang="zh-Hans" sz="1200" baseline="0" dirty="0"/>
              <a:t>r</a:t>
            </a:r>
            <a:r>
              <a:rPr lang="en-US" altLang="zh-Hans" sz="1200" dirty="0"/>
              <a:t>egarding</a:t>
            </a:r>
            <a:r>
              <a:rPr lang="zh-Hans" altLang="en-US" sz="1200" dirty="0"/>
              <a:t> </a:t>
            </a:r>
            <a:r>
              <a:rPr lang="en-US" altLang="zh-CN" sz="1200" dirty="0"/>
              <a:t>the suicide factors</a:t>
            </a:r>
            <a:r>
              <a:rPr lang="en-US" altLang="zh-Hans" sz="1200" dirty="0"/>
              <a:t>,</a:t>
            </a:r>
            <a:r>
              <a:rPr lang="zh-Hans" altLang="en-US" sz="1200" dirty="0"/>
              <a:t> </a:t>
            </a:r>
            <a:r>
              <a:rPr lang="en-US" altLang="zh-Hans" sz="1200" dirty="0"/>
              <a:t>depression</a:t>
            </a:r>
            <a:r>
              <a:rPr lang="zh-Hans" altLang="en-US" sz="1200" dirty="0"/>
              <a:t> </a:t>
            </a:r>
            <a:r>
              <a:rPr lang="en-US" altLang="zh-Hans" sz="1200" dirty="0"/>
              <a:t>and</a:t>
            </a:r>
            <a:r>
              <a:rPr lang="zh-Hans" altLang="en-US" sz="1200" dirty="0"/>
              <a:t> </a:t>
            </a:r>
            <a:r>
              <a:rPr lang="en-US" altLang="zh-Hans" sz="1200" dirty="0"/>
              <a:t>mental</a:t>
            </a:r>
            <a:r>
              <a:rPr lang="zh-Hans" altLang="en-US" sz="1200" dirty="0"/>
              <a:t> </a:t>
            </a:r>
            <a:r>
              <a:rPr lang="en-US" altLang="zh-Hans" sz="1200" dirty="0"/>
              <a:t>health</a:t>
            </a:r>
            <a:r>
              <a:rPr lang="zh-Hans" altLang="en-US" sz="1200" dirty="0"/>
              <a:t> </a:t>
            </a:r>
            <a:r>
              <a:rPr lang="en-US" altLang="zh-Hans" sz="1200" dirty="0"/>
              <a:t>signals.</a:t>
            </a:r>
            <a:endParaRPr lang="en-US" sz="1200" dirty="0"/>
          </a:p>
        </p:txBody>
      </p:sp>
      <p:sp>
        <p:nvSpPr>
          <p:cNvPr id="4" name="Slide Number Placeholder 3"/>
          <p:cNvSpPr>
            <a:spLocks noGrp="1"/>
          </p:cNvSpPr>
          <p:nvPr>
            <p:ph type="sldNum" sz="quarter" idx="10"/>
          </p:nvPr>
        </p:nvSpPr>
        <p:spPr/>
        <p:txBody>
          <a:bodyPr/>
          <a:lstStyle/>
          <a:p>
            <a:fld id="{397A5EB2-F904-C041-A08C-89FE03C63F2D}" type="slidenum">
              <a:rPr lang="en-US" smtClean="0"/>
              <a:t>12</a:t>
            </a:fld>
            <a:endParaRPr lang="en-US"/>
          </a:p>
        </p:txBody>
      </p:sp>
    </p:spTree>
    <p:extLst>
      <p:ext uri="{BB962C8B-B14F-4D97-AF65-F5344CB8AC3E}">
        <p14:creationId xmlns:p14="http://schemas.microsoft.com/office/powerpoint/2010/main" val="691017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As</a:t>
            </a:r>
            <a:r>
              <a:rPr kumimoji="1" lang="zh-Hans" altLang="en-US" dirty="0"/>
              <a:t> </a:t>
            </a:r>
            <a:r>
              <a:rPr kumimoji="1" lang="en-US" altLang="zh-Hans" dirty="0"/>
              <a:t>for</a:t>
            </a:r>
            <a:r>
              <a:rPr kumimoji="1" lang="zh-Hans" altLang="en-US" dirty="0"/>
              <a:t> </a:t>
            </a:r>
            <a:r>
              <a:rPr kumimoji="1" lang="en-US" altLang="zh-Hans" dirty="0"/>
              <a:t>suicide</a:t>
            </a:r>
            <a:r>
              <a:rPr kumimoji="1" lang="zh-Hans" altLang="en-US" dirty="0"/>
              <a:t> </a:t>
            </a:r>
            <a:r>
              <a:rPr kumimoji="1" lang="en-US" altLang="zh-Hans" dirty="0"/>
              <a:t>intervention,</a:t>
            </a:r>
            <a:r>
              <a:rPr lang="en-US" altLang="zh-CN" sz="1200" dirty="0"/>
              <a:t> </a:t>
            </a:r>
            <a:r>
              <a:rPr lang="en-US" altLang="zh-CN" dirty="0"/>
              <a:t>When users search “suicide” in</a:t>
            </a:r>
            <a:r>
              <a:rPr lang="zh-Hans" altLang="en-US" dirty="0"/>
              <a:t> </a:t>
            </a:r>
            <a:r>
              <a:rPr lang="en-US" altLang="zh-Hans" dirty="0"/>
              <a:t>google,</a:t>
            </a:r>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13</a:t>
            </a:fld>
            <a:endParaRPr lang="en-US"/>
          </a:p>
        </p:txBody>
      </p:sp>
    </p:spTree>
    <p:extLst>
      <p:ext uri="{BB962C8B-B14F-4D97-AF65-F5344CB8AC3E}">
        <p14:creationId xmlns:p14="http://schemas.microsoft.com/office/powerpoint/2010/main" val="3079887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or</a:t>
            </a:r>
            <a:r>
              <a:rPr lang="zh-Hans" altLang="en-US" dirty="0"/>
              <a:t> </a:t>
            </a:r>
            <a:r>
              <a:rPr lang="en-US" altLang="zh-Hans" dirty="0"/>
              <a:t>w</a:t>
            </a:r>
            <a:r>
              <a:rPr lang="en-US" dirty="0"/>
              <a:t>hen users search “suicide” related hashtags in</a:t>
            </a:r>
            <a:r>
              <a:rPr lang="en-US" baseline="0" dirty="0"/>
              <a:t> Instagram, the app would alert users that if everything’s fine and if he/she needs advisory or help.</a:t>
            </a:r>
          </a:p>
          <a:p>
            <a:endParaRPr lang="en-US" baseline="0" dirty="0"/>
          </a:p>
          <a:p>
            <a:r>
              <a:rPr lang="en-US" baseline="0" dirty="0"/>
              <a:t>I think this is a humanized progress</a:t>
            </a:r>
          </a:p>
          <a:p>
            <a:endParaRPr lang="en-US" dirty="0"/>
          </a:p>
        </p:txBody>
      </p:sp>
    </p:spTree>
    <p:extLst>
      <p:ext uri="{BB962C8B-B14F-4D97-AF65-F5344CB8AC3E}">
        <p14:creationId xmlns:p14="http://schemas.microsoft.com/office/powerpoint/2010/main" val="800045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 just gave a detailed review on social media and health</a:t>
            </a:r>
            <a:r>
              <a:rPr lang="en-US" altLang="zh-CN" sz="1200" baseline="0" dirty="0"/>
              <a:t> care, and using social media data for stress detection. Next, I will introduce some of our work in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Via harvesting social media data, we comprehensively study the detection of mental wellness, with two typical mental problems, stress and depression, as specific examples. Initializing with binary user-level detection, </a:t>
            </a:r>
            <a:r>
              <a:rPr lang="en-US" altLang="zh-Hans" sz="1200" kern="1200" dirty="0">
                <a:solidFill>
                  <a:schemeClr val="tx1"/>
                </a:solidFill>
                <a:effectLst/>
                <a:latin typeface="+mn-lt"/>
                <a:ea typeface="+mn-ea"/>
                <a:cs typeface="+mn-cs"/>
              </a:rPr>
              <a:t>w</a:t>
            </a:r>
            <a:r>
              <a:rPr lang="en-US" altLang="zh-CN" sz="1200" kern="1200" dirty="0">
                <a:solidFill>
                  <a:schemeClr val="tx1"/>
                </a:solidFill>
                <a:effectLst/>
                <a:latin typeface="+mn-lt"/>
                <a:ea typeface="+mn-ea"/>
                <a:cs typeface="+mn-cs"/>
              </a:rPr>
              <a:t>e expand the research towards detecting the trigger and level of mental problems with stress as an example. We also explore cultural differences by enhancing detection performance with cross-domain datasets and validating our method in depression detection.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15</a:t>
            </a:fld>
            <a:endParaRPr lang="en-US"/>
          </a:p>
        </p:txBody>
      </p:sp>
    </p:spTree>
    <p:extLst>
      <p:ext uri="{BB962C8B-B14F-4D97-AF65-F5344CB8AC3E}">
        <p14:creationId xmlns:p14="http://schemas.microsoft.com/office/powerpoint/2010/main" val="575295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first devote efforts to binary user-level psychological stress detection. </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16</a:t>
            </a:fld>
            <a:endParaRPr lang="en-US"/>
          </a:p>
        </p:txBody>
      </p:sp>
    </p:spTree>
    <p:extLst>
      <p:ext uri="{BB962C8B-B14F-4D97-AF65-F5344CB8AC3E}">
        <p14:creationId xmlns:p14="http://schemas.microsoft.com/office/powerpoint/2010/main" val="930452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Since mental disorders are usually continuous and chronic, we study each user by gathering a period of one week of tweet data</a:t>
            </a:r>
            <a:r>
              <a:rPr lang="en-US" altLang="zh-Hans" sz="1200" kern="1200" dirty="0">
                <a:solidFill>
                  <a:schemeClr val="tx1"/>
                </a:solidFill>
                <a:effectLst/>
                <a:latin typeface="+mn-lt"/>
                <a:ea typeface="+mn-ea"/>
                <a:cs typeface="+mn-cs"/>
              </a:rPr>
              <a:t>.</a:t>
            </a:r>
            <a:endParaRPr lang="en-US" altLang="zh-CN" sz="1200" dirty="0"/>
          </a:p>
          <a:p>
            <a:r>
              <a:rPr lang="en-US" altLang="zh-CN" sz="1200" dirty="0"/>
              <a:t>We construct a dataset including </a:t>
            </a:r>
            <a:r>
              <a:rPr lang="en-US" altLang="zh-CN" sz="1200" u="sng" dirty="0"/>
              <a:t>400 million </a:t>
            </a:r>
            <a:r>
              <a:rPr lang="en-US" altLang="zh-CN" sz="1200" dirty="0"/>
              <a:t>tweets from </a:t>
            </a:r>
            <a:r>
              <a:rPr lang="en-US" altLang="zh-CN" sz="1200" dirty="0" err="1"/>
              <a:t>Sina</a:t>
            </a:r>
            <a:r>
              <a:rPr lang="en-US" altLang="zh-CN" sz="1200" dirty="0"/>
              <a:t> Weibo, Tencent Weibo and Twitter</a:t>
            </a:r>
            <a:r>
              <a:rPr lang="en-US" altLang="zh-Hans" sz="1200" dirty="0"/>
              <a:t>.</a:t>
            </a:r>
            <a:r>
              <a:rPr lang="zh-Hans" altLang="en-US" sz="1200" dirty="0"/>
              <a:t> </a:t>
            </a:r>
            <a:r>
              <a:rPr lang="en-US" altLang="zh-Hans" sz="1200" dirty="0"/>
              <a:t>We</a:t>
            </a:r>
            <a:r>
              <a:rPr lang="zh-Hans" altLang="en-US" sz="1200" dirty="0"/>
              <a:t> </a:t>
            </a:r>
            <a:r>
              <a:rPr lang="en-US" altLang="zh-Hans" sz="1200" dirty="0"/>
              <a:t>employed</a:t>
            </a:r>
            <a:r>
              <a:rPr lang="zh-Hans" altLang="en-US" sz="1200" dirty="0"/>
              <a:t> </a:t>
            </a:r>
            <a:r>
              <a:rPr lang="en-US" altLang="zh-Hans" sz="1200" dirty="0"/>
              <a:t>3</a:t>
            </a:r>
            <a:r>
              <a:rPr lang="zh-Hans" altLang="en-US" sz="1200" dirty="0"/>
              <a:t> </a:t>
            </a:r>
            <a:r>
              <a:rPr lang="en-US" altLang="zh-Hans" sz="1200" dirty="0"/>
              <a:t>methods</a:t>
            </a:r>
            <a:r>
              <a:rPr lang="zh-Hans" altLang="en-US" sz="1200" dirty="0"/>
              <a:t> </a:t>
            </a:r>
            <a:r>
              <a:rPr lang="en-US" altLang="zh-Hans" sz="1200" dirty="0"/>
              <a:t>to</a:t>
            </a:r>
            <a:r>
              <a:rPr lang="zh-Hans" altLang="en-US" sz="1200" dirty="0"/>
              <a:t> </a:t>
            </a:r>
            <a:r>
              <a:rPr lang="en-US" altLang="zh-Hans" sz="1200" dirty="0"/>
              <a:t>label</a:t>
            </a:r>
            <a:r>
              <a:rPr lang="zh-Hans" altLang="en-US" sz="1200" dirty="0"/>
              <a:t> </a:t>
            </a:r>
            <a:r>
              <a:rPr lang="en-US" altLang="zh-Hans" sz="1200" dirty="0"/>
              <a:t>the</a:t>
            </a:r>
            <a:r>
              <a:rPr lang="zh-Hans" altLang="en-US" sz="1200" dirty="0"/>
              <a:t> </a:t>
            </a:r>
            <a:r>
              <a:rPr lang="en-US" altLang="zh-Hans" sz="1200" dirty="0"/>
              <a:t>dataset.</a:t>
            </a:r>
            <a:endParaRPr lang="en-US" altLang="zh-CN" sz="1200" dirty="0"/>
          </a:p>
        </p:txBody>
      </p:sp>
      <p:sp>
        <p:nvSpPr>
          <p:cNvPr id="4" name="Slide Number Placeholder 3"/>
          <p:cNvSpPr>
            <a:spLocks noGrp="1"/>
          </p:cNvSpPr>
          <p:nvPr>
            <p:ph type="sldNum" sz="quarter" idx="10"/>
          </p:nvPr>
        </p:nvSpPr>
        <p:spPr/>
        <p:txBody>
          <a:bodyPr/>
          <a:lstStyle/>
          <a:p>
            <a:fld id="{397A5EB2-F904-C041-A08C-89FE03C63F2D}" type="slidenum">
              <a:rPr lang="en-US" smtClean="0"/>
              <a:t>17</a:t>
            </a:fld>
            <a:endParaRPr lang="en-US"/>
          </a:p>
        </p:txBody>
      </p:sp>
    </p:spTree>
    <p:extLst>
      <p:ext uri="{BB962C8B-B14F-4D97-AF65-F5344CB8AC3E}">
        <p14:creationId xmlns:p14="http://schemas.microsoft.com/office/powerpoint/2010/main" val="571876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Hans" dirty="0"/>
              <a:t>First,</a:t>
            </a:r>
            <a:r>
              <a:rPr lang="zh-Hans" altLang="en-US" dirty="0"/>
              <a:t> </a:t>
            </a:r>
            <a:r>
              <a:rPr lang="en-US" altLang="zh-Hans" dirty="0"/>
              <a:t>self-reported</a:t>
            </a:r>
            <a:r>
              <a:rPr lang="zh-Hans" altLang="en-US" dirty="0"/>
              <a:t> </a:t>
            </a:r>
            <a:r>
              <a:rPr lang="en-US" altLang="zh-Hans" dirty="0"/>
              <a:t>sentence</a:t>
            </a:r>
            <a:r>
              <a:rPr lang="zh-Hans" altLang="en-US" dirty="0"/>
              <a:t> </a:t>
            </a:r>
            <a:r>
              <a:rPr lang="en-US" altLang="zh-Hans" dirty="0"/>
              <a:t>pattern</a:t>
            </a:r>
            <a:r>
              <a:rPr lang="zh-Hans" altLang="en-US" dirty="0"/>
              <a:t> </a:t>
            </a:r>
            <a:r>
              <a:rPr lang="en-US" altLang="zh-Hans" dirty="0"/>
              <a:t>labeling,</a:t>
            </a:r>
            <a:r>
              <a:rPr lang="zh-Hans" altLang="en-US" dirty="0"/>
              <a:t> </a:t>
            </a:r>
            <a:r>
              <a:rPr lang="en-US" altLang="zh-Hans" dirty="0"/>
              <a:t>matching</a:t>
            </a:r>
            <a:r>
              <a:rPr lang="zh-Hans" altLang="en-US" dirty="0"/>
              <a:t> </a:t>
            </a:r>
            <a:r>
              <a:rPr lang="en-US" altLang="zh-Hans" dirty="0"/>
              <a:t>expressions</a:t>
            </a:r>
            <a:r>
              <a:rPr lang="zh-Hans" altLang="en-US" dirty="0"/>
              <a:t> </a:t>
            </a:r>
            <a:r>
              <a:rPr lang="en-US" altLang="zh-Hans" dirty="0"/>
              <a:t>like</a:t>
            </a:r>
            <a:r>
              <a:rPr lang="zh-Hans" altLang="en-US" dirty="0"/>
              <a:t> </a:t>
            </a:r>
            <a:r>
              <a:rPr lang="en-US" altLang="zh-Hans" dirty="0"/>
              <a:t>”I</a:t>
            </a:r>
            <a:r>
              <a:rPr lang="zh-Hans" altLang="en-US" dirty="0"/>
              <a:t> </a:t>
            </a:r>
            <a:r>
              <a:rPr lang="en-US" altLang="zh-Hans" dirty="0"/>
              <a:t>feel</a:t>
            </a:r>
            <a:r>
              <a:rPr lang="zh-Hans" altLang="en-US" dirty="0"/>
              <a:t> </a:t>
            </a:r>
            <a:r>
              <a:rPr lang="en-US" altLang="zh-Hans" dirty="0"/>
              <a:t>stressed</a:t>
            </a:r>
            <a:r>
              <a:rPr lang="zh-Hans" altLang="en-US" dirty="0"/>
              <a:t> </a:t>
            </a:r>
            <a:r>
              <a:rPr lang="en-US" altLang="zh-Hans" dirty="0"/>
              <a:t>or</a:t>
            </a:r>
            <a:r>
              <a:rPr lang="zh-Hans" altLang="en-US" dirty="0"/>
              <a:t> </a:t>
            </a:r>
            <a:r>
              <a:rPr lang="en-US" altLang="zh-Hans" dirty="0"/>
              <a:t>I</a:t>
            </a:r>
            <a:r>
              <a:rPr lang="zh-Hans" altLang="en-US" dirty="0"/>
              <a:t> </a:t>
            </a:r>
            <a:r>
              <a:rPr lang="en-US" altLang="zh-Hans" dirty="0"/>
              <a:t>feel</a:t>
            </a:r>
            <a:r>
              <a:rPr lang="zh-Hans" altLang="en-US" dirty="0"/>
              <a:t> </a:t>
            </a:r>
            <a:r>
              <a:rPr lang="en-US" altLang="zh-Hans" dirty="0"/>
              <a:t>relaxed”</a:t>
            </a:r>
            <a:r>
              <a:rPr lang="zh-Hans" altLang="en-US" dirty="0"/>
              <a:t> </a:t>
            </a:r>
            <a:r>
              <a:rPr lang="en-US" altLang="zh-Hans" dirty="0"/>
              <a:t>in</a:t>
            </a:r>
            <a:r>
              <a:rPr lang="zh-Hans" altLang="en-US" dirty="0"/>
              <a:t> </a:t>
            </a:r>
            <a:r>
              <a:rPr lang="en-US" altLang="zh-Hans" dirty="0"/>
              <a:t>UGC.</a:t>
            </a:r>
            <a:r>
              <a:rPr lang="zh-Hans" altLang="en-US" dirty="0"/>
              <a:t> </a:t>
            </a:r>
            <a:r>
              <a:rPr lang="en-US" altLang="zh-Hans" dirty="0"/>
              <a:t>And</a:t>
            </a:r>
            <a:r>
              <a:rPr lang="zh-Hans" altLang="en-US" dirty="0"/>
              <a:t> </a:t>
            </a:r>
            <a:r>
              <a:rPr lang="en-US" altLang="zh-Hans" dirty="0"/>
              <a:t>we</a:t>
            </a:r>
            <a:r>
              <a:rPr lang="zh-Hans" altLang="en-US" dirty="0"/>
              <a:t> </a:t>
            </a:r>
            <a:r>
              <a:rPr lang="en-US" altLang="zh-Hans" dirty="0"/>
              <a:t>obtain</a:t>
            </a:r>
            <a:r>
              <a:rPr lang="zh-Hans" altLang="en-US" dirty="0"/>
              <a:t> </a:t>
            </a:r>
            <a:r>
              <a:rPr lang="en-US" altLang="zh-Hans" dirty="0"/>
              <a:t>about</a:t>
            </a:r>
            <a:r>
              <a:rPr lang="zh-Hans" altLang="en-US" dirty="0"/>
              <a:t> </a:t>
            </a:r>
            <a:r>
              <a:rPr lang="en-US" altLang="zh-Hans" dirty="0"/>
              <a:t>11</a:t>
            </a:r>
            <a:r>
              <a:rPr lang="zh-Hans" altLang="en-US" dirty="0"/>
              <a:t> </a:t>
            </a:r>
            <a:r>
              <a:rPr lang="en-US" altLang="zh-Hans" dirty="0"/>
              <a:t>thousand</a:t>
            </a:r>
            <a:r>
              <a:rPr lang="zh-Hans" altLang="en-US" dirty="0"/>
              <a:t> </a:t>
            </a:r>
            <a:r>
              <a:rPr lang="en-US" altLang="zh-Hans" dirty="0"/>
              <a:t>stressed</a:t>
            </a:r>
            <a:r>
              <a:rPr lang="zh-Hans" altLang="en-US" dirty="0"/>
              <a:t> </a:t>
            </a:r>
            <a:r>
              <a:rPr lang="en-US" altLang="zh-Hans" dirty="0"/>
              <a:t>users</a:t>
            </a:r>
            <a:r>
              <a:rPr lang="zh-Hans" altLang="en-US" dirty="0"/>
              <a:t> </a:t>
            </a:r>
            <a:r>
              <a:rPr lang="en-US" altLang="zh-Hans" dirty="0"/>
              <a:t>and</a:t>
            </a:r>
            <a:r>
              <a:rPr lang="zh-Hans" altLang="en-US" dirty="0"/>
              <a:t> </a:t>
            </a:r>
            <a:r>
              <a:rPr lang="en-US" altLang="zh-Hans" dirty="0"/>
              <a:t>12</a:t>
            </a:r>
            <a:r>
              <a:rPr lang="zh-Hans" altLang="en-US" dirty="0"/>
              <a:t> </a:t>
            </a:r>
            <a:r>
              <a:rPr lang="en-US" altLang="zh-Hans" dirty="0"/>
              <a:t>thousand</a:t>
            </a:r>
            <a:r>
              <a:rPr lang="zh-Hans" altLang="en-US" dirty="0"/>
              <a:t> </a:t>
            </a:r>
            <a:r>
              <a:rPr lang="en-US" altLang="zh-Hans" dirty="0"/>
              <a:t>non-stressed</a:t>
            </a:r>
            <a:r>
              <a:rPr lang="zh-Hans" altLang="en-US" dirty="0"/>
              <a:t> </a:t>
            </a:r>
            <a:r>
              <a:rPr lang="en-US" altLang="zh-Hans" dirty="0"/>
              <a:t>users.</a:t>
            </a:r>
            <a:endParaRPr lang="en-US" dirty="0"/>
          </a:p>
        </p:txBody>
      </p:sp>
      <p:sp>
        <p:nvSpPr>
          <p:cNvPr id="4" name="Slide Number Placeholder 3"/>
          <p:cNvSpPr>
            <a:spLocks noGrp="1"/>
          </p:cNvSpPr>
          <p:nvPr>
            <p:ph type="sldNum" sz="quarter" idx="10"/>
          </p:nvPr>
        </p:nvSpPr>
        <p:spPr/>
        <p:txBody>
          <a:bodyPr/>
          <a:lstStyle/>
          <a:p>
            <a:fld id="{397A5EB2-F904-C041-A08C-89FE03C63F2D}" type="slidenum">
              <a:rPr lang="en-US" smtClean="0"/>
              <a:t>18</a:t>
            </a:fld>
            <a:endParaRPr lang="en-US"/>
          </a:p>
        </p:txBody>
      </p:sp>
    </p:spTree>
    <p:extLst>
      <p:ext uri="{BB962C8B-B14F-4D97-AF65-F5344CB8AC3E}">
        <p14:creationId xmlns:p14="http://schemas.microsoft.com/office/powerpoint/2010/main" val="163892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a:t>
            </a:r>
            <a:r>
              <a:rPr lang="en-US" baseline="0" dirty="0"/>
              <a:t> second way is to use the hashtags. Inspired by the affective computing work by Hasan in 2014, we select the tweets </a:t>
            </a:r>
            <a:r>
              <a:rPr lang="en-US" altLang="zh-Hans" baseline="0" dirty="0"/>
              <a:t>with</a:t>
            </a:r>
            <a:r>
              <a:rPr lang="en-US" baseline="0" dirty="0"/>
              <a:t> stress-related words in their hashtags, and divide them into six categories.</a:t>
            </a:r>
            <a:endParaRPr lang="en-US" dirty="0"/>
          </a:p>
        </p:txBody>
      </p:sp>
      <p:sp>
        <p:nvSpPr>
          <p:cNvPr id="4" name="Slide Number Placeholder 3"/>
          <p:cNvSpPr>
            <a:spLocks noGrp="1"/>
          </p:cNvSpPr>
          <p:nvPr>
            <p:ph type="sldNum" sz="quarter" idx="10"/>
          </p:nvPr>
        </p:nvSpPr>
        <p:spPr/>
        <p:txBody>
          <a:bodyPr/>
          <a:lstStyle/>
          <a:p>
            <a:fld id="{397A5EB2-F904-C041-A08C-89FE03C63F2D}" type="slidenum">
              <a:rPr lang="en-US" smtClean="0"/>
              <a:t>19</a:t>
            </a:fld>
            <a:endParaRPr lang="en-US"/>
          </a:p>
        </p:txBody>
      </p:sp>
    </p:spTree>
    <p:extLst>
      <p:ext uri="{BB962C8B-B14F-4D97-AF65-F5344CB8AC3E}">
        <p14:creationId xmlns:p14="http://schemas.microsoft.com/office/powerpoint/2010/main" val="2119434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b="1" dirty="0"/>
              <a:t>Mental health </a:t>
            </a:r>
            <a:r>
              <a:rPr lang="en-US" altLang="zh-CN" sz="1200" dirty="0"/>
              <a:t>is a level of </a:t>
            </a:r>
            <a:r>
              <a:rPr lang="en-US" altLang="zh-CN" sz="1200" b="1" dirty="0">
                <a:solidFill>
                  <a:srgbClr val="7030A0"/>
                </a:solidFill>
              </a:rPr>
              <a:t>psychological well-being</a:t>
            </a:r>
            <a:r>
              <a:rPr lang="en-US" altLang="zh-CN" sz="1200" dirty="0"/>
              <a:t>, or an absence of mental illness.</a:t>
            </a:r>
          </a:p>
          <a:p>
            <a:pPr algn="just"/>
            <a:r>
              <a:rPr lang="en-US" altLang="zh-CN" sz="1200"/>
              <a:t>The WHO states that the well-being of an individual is encompassed in the realization of their abilities, coping with normal </a:t>
            </a:r>
            <a:r>
              <a:rPr lang="en-US" altLang="zh-CN" sz="1200">
                <a:solidFill>
                  <a:srgbClr val="FF0000"/>
                </a:solidFill>
              </a:rPr>
              <a:t>stresses </a:t>
            </a:r>
            <a:r>
              <a:rPr lang="en-US" altLang="zh-CN" sz="1200"/>
              <a:t>of life, productive work and contribution to their community.</a:t>
            </a:r>
          </a:p>
          <a:p>
            <a:r>
              <a:rPr kumimoji="1" lang="en-US" altLang="zh-Hans"/>
              <a:t>And</a:t>
            </a:r>
            <a:r>
              <a:rPr kumimoji="1" lang="zh-Hans" altLang="en-US" dirty="0"/>
              <a:t> </a:t>
            </a:r>
            <a:r>
              <a:rPr kumimoji="1" lang="en-US" altLang="zh-Hans" dirty="0"/>
              <a:t>our</a:t>
            </a:r>
            <a:r>
              <a:rPr kumimoji="1" lang="zh-Hans" altLang="en-US" dirty="0"/>
              <a:t> </a:t>
            </a:r>
            <a:r>
              <a:rPr kumimoji="1" lang="en-US" altLang="zh-Hans" dirty="0"/>
              <a:t>topic</a:t>
            </a:r>
            <a:r>
              <a:rPr kumimoji="1" lang="zh-Hans" altLang="en-US" dirty="0"/>
              <a:t> </a:t>
            </a:r>
            <a:r>
              <a:rPr kumimoji="1" lang="en-US" altLang="zh-Hans" dirty="0"/>
              <a:t>of</a:t>
            </a:r>
            <a:r>
              <a:rPr kumimoji="1" lang="zh-Hans" altLang="en-US" dirty="0"/>
              <a:t> </a:t>
            </a:r>
            <a:r>
              <a:rPr kumimoji="1" lang="en-US" altLang="zh-Hans" dirty="0"/>
              <a:t>mental</a:t>
            </a:r>
            <a:r>
              <a:rPr kumimoji="1" lang="zh-Hans" altLang="en-US" dirty="0"/>
              <a:t> </a:t>
            </a:r>
            <a:r>
              <a:rPr kumimoji="1" lang="en-US" altLang="zh-Hans" dirty="0"/>
              <a:t>health</a:t>
            </a:r>
            <a:r>
              <a:rPr kumimoji="1" lang="zh-Hans" altLang="en-US" dirty="0"/>
              <a:t> </a:t>
            </a:r>
            <a:r>
              <a:rPr kumimoji="1" lang="en-US" altLang="zh-Hans" dirty="0"/>
              <a:t>will</a:t>
            </a:r>
            <a:r>
              <a:rPr kumimoji="1" lang="zh-Hans" altLang="en-US" dirty="0"/>
              <a:t> </a:t>
            </a:r>
            <a:r>
              <a:rPr kumimoji="1" lang="en-US" altLang="zh-Hans" dirty="0"/>
              <a:t>begin</a:t>
            </a:r>
            <a:r>
              <a:rPr kumimoji="1" lang="zh-Hans" altLang="en-US" dirty="0"/>
              <a:t> </a:t>
            </a:r>
            <a:r>
              <a:rPr kumimoji="1" lang="en-US" altLang="zh-Hans" dirty="0"/>
              <a:t>with</a:t>
            </a:r>
            <a:r>
              <a:rPr kumimoji="1" lang="zh-Hans" altLang="en-US" dirty="0"/>
              <a:t> </a:t>
            </a:r>
            <a:r>
              <a:rPr kumimoji="1" lang="en-US" altLang="zh-Hans" dirty="0"/>
              <a:t>stress</a:t>
            </a:r>
            <a:r>
              <a:rPr kumimoji="1" lang="zh-Hans" altLang="en-US" dirty="0"/>
              <a:t> </a:t>
            </a:r>
            <a:r>
              <a:rPr kumimoji="1" lang="en-US" altLang="zh-Hans" dirty="0"/>
              <a:t>as</a:t>
            </a:r>
            <a:r>
              <a:rPr kumimoji="1" lang="zh-Hans" altLang="en-US" dirty="0"/>
              <a:t> </a:t>
            </a:r>
            <a:r>
              <a:rPr kumimoji="1" lang="en-US" altLang="zh-Hans" dirty="0"/>
              <a:t>an</a:t>
            </a:r>
            <a:r>
              <a:rPr kumimoji="1" lang="zh-Hans" altLang="en-US" dirty="0"/>
              <a:t> </a:t>
            </a:r>
            <a:r>
              <a:rPr kumimoji="1" lang="en-US" altLang="zh-Hans" dirty="0"/>
              <a:t>specific</a:t>
            </a:r>
            <a:r>
              <a:rPr kumimoji="1" lang="zh-Hans" altLang="en-US" dirty="0"/>
              <a:t> </a:t>
            </a:r>
            <a:r>
              <a:rPr kumimoji="1" lang="en-US" altLang="zh-Hans" dirty="0"/>
              <a:t>example.</a:t>
            </a:r>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2</a:t>
            </a:fld>
            <a:endParaRPr lang="en-US"/>
          </a:p>
        </p:txBody>
      </p:sp>
    </p:spTree>
    <p:extLst>
      <p:ext uri="{BB962C8B-B14F-4D97-AF65-F5344CB8AC3E}">
        <p14:creationId xmlns:p14="http://schemas.microsoft.com/office/powerpoint/2010/main" val="755159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a:t>
            </a:r>
            <a:r>
              <a:rPr kumimoji="1" lang="en-US" altLang="zh-Hans" dirty="0"/>
              <a:t>he</a:t>
            </a:r>
            <a:r>
              <a:rPr kumimoji="1" lang="zh-Hans" altLang="en-US" dirty="0"/>
              <a:t> </a:t>
            </a:r>
            <a:r>
              <a:rPr kumimoji="1" lang="en-US" altLang="zh-Hans" dirty="0"/>
              <a:t>third</a:t>
            </a:r>
            <a:r>
              <a:rPr kumimoji="1" lang="zh-Hans" altLang="en-US" dirty="0"/>
              <a:t> </a:t>
            </a:r>
            <a:r>
              <a:rPr kumimoji="1" lang="en-US" altLang="zh-Hans" dirty="0"/>
              <a:t>way</a:t>
            </a:r>
            <a:r>
              <a:rPr kumimoji="1" lang="zh-Hans" altLang="en-US" dirty="0"/>
              <a:t> </a:t>
            </a:r>
            <a:r>
              <a:rPr kumimoji="1" lang="en-US" altLang="zh-Hans" dirty="0"/>
              <a:t>is</a:t>
            </a:r>
            <a:r>
              <a:rPr kumimoji="1" lang="zh-Hans" altLang="en-US" dirty="0"/>
              <a:t> </a:t>
            </a:r>
            <a:r>
              <a:rPr kumimoji="1" lang="en-US" altLang="zh-Hans" dirty="0"/>
              <a:t>by</a:t>
            </a:r>
            <a:r>
              <a:rPr kumimoji="1" lang="zh-Hans" altLang="en-US" dirty="0"/>
              <a:t> </a:t>
            </a:r>
            <a:r>
              <a:rPr lang="en-US" altLang="zh-CN" sz="1200" b="1" dirty="0"/>
              <a:t>Professional stress scale</a:t>
            </a:r>
            <a:r>
              <a:rPr kumimoji="1" lang="en-US" altLang="zh-CN" sz="1200" b="1" dirty="0"/>
              <a:t>.</a:t>
            </a:r>
            <a:r>
              <a:rPr kumimoji="1" lang="zh-Hans" altLang="en-US" sz="1200" b="1" dirty="0"/>
              <a:t> </a:t>
            </a:r>
            <a:r>
              <a:rPr lang="en-US" altLang="zh-CN" dirty="0"/>
              <a:t>Some people would like to do professional stress scale tests and share the results to social media platforms, like PSTR</a:t>
            </a:r>
            <a:r>
              <a:rPr lang="en-US" altLang="zh-Hans" dirty="0"/>
              <a:t>.</a:t>
            </a:r>
            <a:r>
              <a:rPr lang="zh-Hans" altLang="en-US" dirty="0"/>
              <a:t> </a:t>
            </a:r>
            <a:r>
              <a:rPr lang="en-US" altLang="zh-Hans" dirty="0"/>
              <a:t>And</a:t>
            </a:r>
            <a:r>
              <a:rPr lang="zh-Hans" altLang="en-US" dirty="0"/>
              <a:t> </a:t>
            </a:r>
            <a:r>
              <a:rPr lang="en-US" altLang="zh-Hans" dirty="0"/>
              <a:t>we</a:t>
            </a:r>
            <a:r>
              <a:rPr lang="zh-Hans" altLang="en-US" dirty="0"/>
              <a:t> </a:t>
            </a:r>
            <a:r>
              <a:rPr lang="en-US" altLang="zh-Hans" dirty="0"/>
              <a:t>gather</a:t>
            </a:r>
            <a:r>
              <a:rPr lang="zh-Hans" altLang="en-US" dirty="0"/>
              <a:t> </a:t>
            </a:r>
            <a:r>
              <a:rPr lang="en-US" altLang="zh-Hans" dirty="0"/>
              <a:t>a</a:t>
            </a:r>
            <a:r>
              <a:rPr lang="zh-Hans" altLang="en-US" dirty="0"/>
              <a:t> </a:t>
            </a:r>
            <a:r>
              <a:rPr lang="en-US" altLang="zh-Hans" dirty="0"/>
              <a:t>dataset</a:t>
            </a:r>
            <a:r>
              <a:rPr lang="zh-Hans" altLang="en-US" dirty="0"/>
              <a:t> </a:t>
            </a:r>
            <a:r>
              <a:rPr lang="en-US" altLang="zh-Hans" dirty="0"/>
              <a:t>of</a:t>
            </a:r>
            <a:r>
              <a:rPr lang="zh-Hans" altLang="en-US" dirty="0"/>
              <a:t> </a:t>
            </a:r>
            <a:r>
              <a:rPr lang="en-US" altLang="zh-Hans" dirty="0"/>
              <a:t>about</a:t>
            </a:r>
            <a:r>
              <a:rPr lang="zh-Hans" altLang="en-US" dirty="0"/>
              <a:t> </a:t>
            </a:r>
            <a:r>
              <a:rPr lang="en-US" altLang="zh-Hans" dirty="0"/>
              <a:t>200</a:t>
            </a:r>
            <a:r>
              <a:rPr lang="zh-Hans" altLang="en-US" dirty="0"/>
              <a:t> </a:t>
            </a:r>
            <a:r>
              <a:rPr lang="en-US" altLang="zh-Hans" dirty="0"/>
              <a:t>users.</a:t>
            </a:r>
            <a:r>
              <a:rPr lang="zh-Hans" altLang="en-US" dirty="0"/>
              <a:t> </a:t>
            </a:r>
            <a:r>
              <a:rPr lang="en-US" altLang="zh-Hans" dirty="0"/>
              <a:t>We</a:t>
            </a:r>
            <a:r>
              <a:rPr lang="zh-Hans" altLang="en-US" dirty="0"/>
              <a:t> </a:t>
            </a:r>
            <a:r>
              <a:rPr lang="en-US" altLang="zh-Hans" dirty="0"/>
              <a:t>believe</a:t>
            </a:r>
            <a:r>
              <a:rPr lang="zh-Hans" altLang="en-US" dirty="0"/>
              <a:t> </a:t>
            </a:r>
            <a:r>
              <a:rPr lang="en-US" altLang="zh-Hans" dirty="0"/>
              <a:t>that,</a:t>
            </a:r>
            <a:r>
              <a:rPr lang="zh-Hans" altLang="en-US" dirty="0"/>
              <a:t> </a:t>
            </a:r>
            <a:r>
              <a:rPr lang="en-US" altLang="zh-Hans" dirty="0"/>
              <a:t>this</a:t>
            </a:r>
            <a:r>
              <a:rPr lang="zh-Hans" altLang="en-US" dirty="0"/>
              <a:t> </a:t>
            </a:r>
            <a:r>
              <a:rPr lang="en-US" altLang="zh-Hans" dirty="0"/>
              <a:t>is</a:t>
            </a:r>
            <a:r>
              <a:rPr lang="zh-Hans" altLang="en-US" dirty="0"/>
              <a:t> </a:t>
            </a:r>
            <a:r>
              <a:rPr lang="en-US" altLang="zh-Hans" dirty="0"/>
              <a:t>a</a:t>
            </a:r>
            <a:r>
              <a:rPr lang="zh-Hans" altLang="en-US" dirty="0"/>
              <a:t> </a:t>
            </a:r>
            <a:r>
              <a:rPr lang="en-US" altLang="zh-Hans" dirty="0"/>
              <a:t>small</a:t>
            </a:r>
            <a:r>
              <a:rPr lang="zh-Hans" altLang="en-US" dirty="0"/>
              <a:t> </a:t>
            </a:r>
            <a:r>
              <a:rPr lang="en-US" altLang="zh-Hans" dirty="0"/>
              <a:t>but</a:t>
            </a:r>
            <a:r>
              <a:rPr lang="zh-Hans" altLang="en-US" dirty="0"/>
              <a:t> </a:t>
            </a:r>
            <a:r>
              <a:rPr lang="en-US" altLang="zh-Hans" dirty="0"/>
              <a:t>reliable</a:t>
            </a:r>
            <a:r>
              <a:rPr lang="zh-Hans" altLang="en-US" dirty="0"/>
              <a:t> </a:t>
            </a:r>
            <a:r>
              <a:rPr lang="en-US" altLang="zh-Hans" dirty="0"/>
              <a:t>dataset.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p>
        </p:txBody>
      </p:sp>
      <p:sp>
        <p:nvSpPr>
          <p:cNvPr id="4" name="幻灯片编号占位符 3"/>
          <p:cNvSpPr>
            <a:spLocks noGrp="1"/>
          </p:cNvSpPr>
          <p:nvPr>
            <p:ph type="sldNum" sz="quarter" idx="10"/>
          </p:nvPr>
        </p:nvSpPr>
        <p:spPr/>
        <p:txBody>
          <a:bodyPr/>
          <a:lstStyle/>
          <a:p>
            <a:fld id="{397A5EB2-F904-C041-A08C-89FE03C63F2D}" type="slidenum">
              <a:rPr lang="en-US" smtClean="0"/>
              <a:t>20</a:t>
            </a:fld>
            <a:endParaRPr lang="en-US"/>
          </a:p>
        </p:txBody>
      </p:sp>
    </p:spTree>
    <p:extLst>
      <p:ext uri="{BB962C8B-B14F-4D97-AF65-F5344CB8AC3E}">
        <p14:creationId xmlns:p14="http://schemas.microsoft.com/office/powerpoint/2010/main" val="452703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tLang="zh-Hans" dirty="0"/>
              <a:t>We</a:t>
            </a:r>
            <a:r>
              <a:rPr lang="zh-Hans" altLang="en-US" dirty="0"/>
              <a:t> </a:t>
            </a:r>
            <a:r>
              <a:rPr lang="en-US" altLang="zh-Hans" dirty="0"/>
              <a:t>perform</a:t>
            </a:r>
            <a:r>
              <a:rPr lang="zh-Hans" altLang="en-US" dirty="0"/>
              <a:t> </a:t>
            </a:r>
            <a:r>
              <a:rPr lang="en-US" altLang="zh-CN" dirty="0"/>
              <a:t>Data Observation on Self- Reported Stressed and non-stressed users</a:t>
            </a:r>
            <a:r>
              <a:rPr lang="en-US" altLang="zh-Hans" dirty="0"/>
              <a:t>.</a:t>
            </a:r>
            <a:endParaRPr lang="en-US" altLang="zh-CN" dirty="0"/>
          </a:p>
          <a:p>
            <a:r>
              <a:rPr lang="en-US" altLang="zh-CN" dirty="0"/>
              <a:t>The left is</a:t>
            </a:r>
            <a:r>
              <a:rPr lang="en-US" altLang="zh-CN" baseline="0" dirty="0"/>
              <a:t> sampled from the about 1</a:t>
            </a:r>
            <a:r>
              <a:rPr lang="en-US" altLang="zh-Hans" baseline="0" dirty="0"/>
              <a:t>0</a:t>
            </a:r>
            <a:r>
              <a:rPr lang="zh-Hans" altLang="en-US" baseline="0" dirty="0"/>
              <a:t> </a:t>
            </a:r>
            <a:r>
              <a:rPr lang="en-US" altLang="zh-Hans" baseline="0" dirty="0"/>
              <a:t>thousand</a:t>
            </a:r>
            <a:r>
              <a:rPr lang="en-US" altLang="zh-CN" baseline="0" dirty="0"/>
              <a:t> tweets which are labeled as stressed ones.</a:t>
            </a:r>
          </a:p>
          <a:p>
            <a:r>
              <a:rPr lang="en-US" baseline="0" dirty="0"/>
              <a:t>The right is randomly sampled from twitter.</a:t>
            </a:r>
            <a:endParaRPr lang="en-US" dirty="0"/>
          </a:p>
          <a:p>
            <a:r>
              <a:rPr lang="en-US" dirty="0"/>
              <a:t>We</a:t>
            </a:r>
            <a:r>
              <a:rPr lang="zh-Hans" altLang="en-US" dirty="0"/>
              <a:t> </a:t>
            </a:r>
            <a:r>
              <a:rPr lang="en-US" altLang="zh-Hans" dirty="0"/>
              <a:t>can</a:t>
            </a:r>
            <a:r>
              <a:rPr lang="zh-Hans" altLang="en-US" dirty="0"/>
              <a:t> </a:t>
            </a:r>
            <a:r>
              <a:rPr lang="en-US" altLang="zh-Hans" dirty="0"/>
              <a:t>see</a:t>
            </a:r>
            <a:r>
              <a:rPr lang="zh-Hans" altLang="en-US" dirty="0"/>
              <a:t> </a:t>
            </a:r>
            <a:r>
              <a:rPr lang="en-US" altLang="zh-Hans" dirty="0"/>
              <a:t>that,</a:t>
            </a:r>
            <a:r>
              <a:rPr lang="zh-Hans" altLang="en-US" dirty="0"/>
              <a:t> </a:t>
            </a:r>
            <a:r>
              <a:rPr lang="en-US" altLang="zh-Hans" dirty="0"/>
              <a:t>depressed</a:t>
            </a:r>
            <a:r>
              <a:rPr lang="zh-Hans" altLang="en-US" dirty="0"/>
              <a:t> </a:t>
            </a:r>
            <a:r>
              <a:rPr lang="en-US" altLang="zh-Hans" dirty="0"/>
              <a:t>users</a:t>
            </a:r>
            <a:r>
              <a:rPr lang="zh-Hans" altLang="en-US" dirty="0"/>
              <a:t> </a:t>
            </a:r>
            <a:r>
              <a:rPr lang="en-US" altLang="zh-Hans" dirty="0"/>
              <a:t>tend</a:t>
            </a:r>
            <a:r>
              <a:rPr lang="zh-Hans" altLang="en-US" dirty="0"/>
              <a:t> </a:t>
            </a:r>
            <a:r>
              <a:rPr lang="en-US" altLang="zh-Hans" dirty="0"/>
              <a:t>to</a:t>
            </a:r>
            <a:r>
              <a:rPr lang="zh-Hans" altLang="en-US" dirty="0"/>
              <a:t> </a:t>
            </a:r>
            <a:r>
              <a:rPr lang="en-US" altLang="zh-Hans" dirty="0"/>
              <a:t>use</a:t>
            </a:r>
            <a:r>
              <a:rPr lang="zh-Hans" altLang="en-US" dirty="0"/>
              <a:t> </a:t>
            </a:r>
            <a:r>
              <a:rPr lang="en-US" altLang="zh-Hans" dirty="0"/>
              <a:t>more</a:t>
            </a:r>
            <a:r>
              <a:rPr lang="zh-Hans" altLang="en-US" dirty="0"/>
              <a:t> </a:t>
            </a:r>
            <a:r>
              <a:rPr lang="en-US" altLang="zh-Hans" dirty="0"/>
              <a:t>negative</a:t>
            </a:r>
            <a:r>
              <a:rPr lang="zh-Hans" altLang="en-US" dirty="0"/>
              <a:t> </a:t>
            </a:r>
            <a:r>
              <a:rPr lang="en-US" altLang="zh-Hans" dirty="0"/>
              <a:t>words</a:t>
            </a:r>
            <a:r>
              <a:rPr lang="zh-Hans" altLang="en-US" dirty="0"/>
              <a:t> </a:t>
            </a:r>
            <a:r>
              <a:rPr lang="en-US" altLang="zh-Hans" dirty="0"/>
              <a:t>like</a:t>
            </a:r>
            <a:r>
              <a:rPr lang="zh-Hans" altLang="en-US" dirty="0"/>
              <a:t> </a:t>
            </a:r>
            <a:r>
              <a:rPr lang="en-US" altLang="zh-Hans" dirty="0"/>
              <a:t>tired</a:t>
            </a:r>
            <a:r>
              <a:rPr lang="zh-Hans" altLang="en-US" dirty="0"/>
              <a:t> </a:t>
            </a:r>
            <a:r>
              <a:rPr lang="en-US" altLang="zh-Hans" dirty="0"/>
              <a:t>and</a:t>
            </a:r>
            <a:r>
              <a:rPr lang="zh-Hans" altLang="en-US" dirty="0"/>
              <a:t> </a:t>
            </a:r>
            <a:r>
              <a:rPr lang="en-US" altLang="zh-Hans" dirty="0"/>
              <a:t>sad,</a:t>
            </a:r>
            <a:r>
              <a:rPr lang="zh-Hans" altLang="en-US" dirty="0"/>
              <a:t> </a:t>
            </a:r>
            <a:r>
              <a:rPr lang="en-US" altLang="zh-Hans" dirty="0"/>
              <a:t>which</a:t>
            </a:r>
            <a:r>
              <a:rPr lang="zh-Hans" altLang="en-US" dirty="0"/>
              <a:t> </a:t>
            </a:r>
            <a:r>
              <a:rPr lang="en-US" altLang="zh-Hans" dirty="0"/>
              <a:t>is</a:t>
            </a:r>
            <a:r>
              <a:rPr lang="zh-Hans" altLang="en-US" dirty="0"/>
              <a:t> </a:t>
            </a:r>
            <a:r>
              <a:rPr lang="en-US" altLang="zh-Hans" dirty="0"/>
              <a:t>quite</a:t>
            </a:r>
            <a:r>
              <a:rPr lang="zh-Hans" altLang="en-US" dirty="0"/>
              <a:t> </a:t>
            </a:r>
            <a:r>
              <a:rPr lang="en-US" altLang="zh-Hans" dirty="0"/>
              <a:t>different</a:t>
            </a:r>
            <a:r>
              <a:rPr lang="zh-Hans" altLang="en-US" dirty="0"/>
              <a:t> </a:t>
            </a:r>
            <a:r>
              <a:rPr lang="en-US" altLang="zh-Hans" dirty="0"/>
              <a:t>from</a:t>
            </a:r>
            <a:r>
              <a:rPr lang="zh-Hans" altLang="en-US" dirty="0"/>
              <a:t> </a:t>
            </a:r>
            <a:r>
              <a:rPr lang="en-US" altLang="zh-Hans" dirty="0"/>
              <a:t>the</a:t>
            </a:r>
            <a:r>
              <a:rPr lang="zh-Hans" altLang="en-US" dirty="0"/>
              <a:t> </a:t>
            </a:r>
            <a:r>
              <a:rPr lang="en-US" altLang="zh-Hans" dirty="0"/>
              <a:t>normal</a:t>
            </a:r>
            <a:r>
              <a:rPr lang="zh-Hans" altLang="en-US" dirty="0"/>
              <a:t> </a:t>
            </a:r>
            <a:r>
              <a:rPr lang="en-US" altLang="zh-Hans" dirty="0"/>
              <a:t>users.</a:t>
            </a:r>
            <a:endParaRPr lang="en-US" dirty="0"/>
          </a:p>
        </p:txBody>
      </p:sp>
      <p:sp>
        <p:nvSpPr>
          <p:cNvPr id="4" name="Slide Number Placeholder 3"/>
          <p:cNvSpPr>
            <a:spLocks noGrp="1"/>
          </p:cNvSpPr>
          <p:nvPr>
            <p:ph type="sldNum" sz="quarter" idx="10"/>
          </p:nvPr>
        </p:nvSpPr>
        <p:spPr/>
        <p:txBody>
          <a:bodyPr/>
          <a:lstStyle/>
          <a:p>
            <a:fld id="{397A5EB2-F904-C041-A08C-89FE03C63F2D}" type="slidenum">
              <a:rPr lang="en-US" smtClean="0"/>
              <a:t>21</a:t>
            </a:fld>
            <a:endParaRPr lang="en-US"/>
          </a:p>
        </p:txBody>
      </p:sp>
    </p:spTree>
    <p:extLst>
      <p:ext uri="{BB962C8B-B14F-4D97-AF65-F5344CB8AC3E}">
        <p14:creationId xmlns:p14="http://schemas.microsoft.com/office/powerpoint/2010/main" val="911622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a:t>
            </a:r>
            <a:r>
              <a:rPr kumimoji="1" lang="en-US" altLang="zh-Hans" dirty="0"/>
              <a:t>e</a:t>
            </a:r>
            <a:r>
              <a:rPr kumimoji="1" lang="zh-Hans" altLang="en-US" dirty="0"/>
              <a:t> </a:t>
            </a:r>
            <a:r>
              <a:rPr kumimoji="1" lang="en-US" altLang="zh-Hans" dirty="0"/>
              <a:t>also</a:t>
            </a:r>
            <a:r>
              <a:rPr kumimoji="1" lang="zh-Hans" altLang="en-US" dirty="0"/>
              <a:t> </a:t>
            </a:r>
            <a:r>
              <a:rPr kumimoji="1" lang="en-US" altLang="zh-Hans" dirty="0"/>
              <a:t>analyze</a:t>
            </a:r>
            <a:r>
              <a:rPr kumimoji="1" lang="zh-Hans" altLang="en-US" dirty="0"/>
              <a:t> </a:t>
            </a:r>
            <a:r>
              <a:rPr kumimoji="1" lang="en-US" altLang="zh-Hans" dirty="0"/>
              <a:t>the</a:t>
            </a:r>
            <a:r>
              <a:rPr kumimoji="1" lang="zh-Hans" altLang="en-US" dirty="0"/>
              <a:t> </a:t>
            </a:r>
            <a:r>
              <a:rPr kumimoji="1" lang="en-US" altLang="zh-Hans" dirty="0"/>
              <a:t>images,</a:t>
            </a:r>
            <a:r>
              <a:rPr kumimoji="1" lang="zh-Hans" altLang="en-US" dirty="0"/>
              <a:t> </a:t>
            </a:r>
            <a:r>
              <a:rPr kumimoji="1" lang="en-US" altLang="zh-Hans" dirty="0"/>
              <a:t>which</a:t>
            </a:r>
            <a:r>
              <a:rPr kumimoji="1" lang="zh-Hans" altLang="en-US" dirty="0"/>
              <a:t> </a:t>
            </a:r>
            <a:r>
              <a:rPr kumimoji="1" lang="en-US" altLang="zh-Hans" dirty="0"/>
              <a:t>according</a:t>
            </a:r>
            <a:r>
              <a:rPr kumimoji="1" lang="zh-Hans" altLang="en-US" dirty="0"/>
              <a:t> </a:t>
            </a:r>
            <a:r>
              <a:rPr kumimoji="1" lang="en-US" altLang="zh-Hans" dirty="0"/>
              <a:t>to</a:t>
            </a:r>
            <a:r>
              <a:rPr kumimoji="1" lang="zh-Hans" altLang="en-US" dirty="0"/>
              <a:t> </a:t>
            </a:r>
            <a:r>
              <a:rPr kumimoji="1" lang="en-US" altLang="zh-Hans" dirty="0"/>
              <a:t>previous</a:t>
            </a:r>
            <a:r>
              <a:rPr kumimoji="1" lang="zh-Hans" altLang="en-US" dirty="0"/>
              <a:t> </a:t>
            </a:r>
            <a:r>
              <a:rPr kumimoji="1" lang="en-US" altLang="zh-Hans" dirty="0"/>
              <a:t>researches,</a:t>
            </a:r>
            <a:r>
              <a:rPr kumimoji="1" lang="zh-Hans" altLang="en-US" dirty="0"/>
              <a:t> </a:t>
            </a:r>
            <a:r>
              <a:rPr kumimoji="1" lang="en-US" altLang="zh-Hans" dirty="0"/>
              <a:t>are</a:t>
            </a:r>
            <a:r>
              <a:rPr kumimoji="1" lang="zh-Hans" altLang="en-US" dirty="0"/>
              <a:t> </a:t>
            </a:r>
            <a:r>
              <a:rPr kumimoji="1" lang="en-US" altLang="zh-Hans" dirty="0"/>
              <a:t>closely</a:t>
            </a:r>
            <a:r>
              <a:rPr kumimoji="1" lang="zh-Hans" altLang="en-US" dirty="0"/>
              <a:t> </a:t>
            </a:r>
            <a:r>
              <a:rPr kumimoji="1" lang="en-US" altLang="zh-Hans" dirty="0"/>
              <a:t>related</a:t>
            </a:r>
            <a:r>
              <a:rPr kumimoji="1" lang="zh-Hans" altLang="en-US" dirty="0"/>
              <a:t> </a:t>
            </a:r>
            <a:r>
              <a:rPr kumimoji="1" lang="en-US" altLang="zh-Hans" dirty="0"/>
              <a:t>to</a:t>
            </a:r>
            <a:r>
              <a:rPr kumimoji="1" lang="zh-Hans" altLang="en-US" dirty="0"/>
              <a:t> </a:t>
            </a:r>
            <a:r>
              <a:rPr kumimoji="1" lang="en-US" altLang="zh-Hans" dirty="0"/>
              <a:t>emotions.</a:t>
            </a:r>
          </a:p>
          <a:p>
            <a:r>
              <a:rPr kumimoji="1" lang="en-US" altLang="zh-Hans" dirty="0"/>
              <a:t>We</a:t>
            </a:r>
            <a:r>
              <a:rPr kumimoji="1" lang="zh-Hans" altLang="en-US" dirty="0"/>
              <a:t> </a:t>
            </a:r>
            <a:r>
              <a:rPr kumimoji="1" lang="en-US" altLang="zh-Hans" dirty="0"/>
              <a:t>can</a:t>
            </a:r>
            <a:r>
              <a:rPr kumimoji="1" lang="zh-Hans" altLang="en-US" dirty="0"/>
              <a:t> </a:t>
            </a:r>
            <a:r>
              <a:rPr kumimoji="1" lang="en-US" altLang="zh-Hans" dirty="0"/>
              <a:t>see</a:t>
            </a:r>
            <a:r>
              <a:rPr kumimoji="1" lang="zh-Hans" altLang="en-US" dirty="0"/>
              <a:t> </a:t>
            </a:r>
            <a:r>
              <a:rPr kumimoji="1" lang="en-US" altLang="zh-Hans" dirty="0"/>
              <a:t>that,</a:t>
            </a:r>
            <a:r>
              <a:rPr kumimoji="1" lang="zh-Hans" altLang="en-US" dirty="0"/>
              <a:t> </a:t>
            </a:r>
            <a:r>
              <a:rPr kumimoji="1" lang="en-US" altLang="zh-Hans" dirty="0"/>
              <a:t>different</a:t>
            </a:r>
            <a:r>
              <a:rPr kumimoji="1" lang="zh-Hans" altLang="en-US" dirty="0"/>
              <a:t> </a:t>
            </a:r>
            <a:r>
              <a:rPr kumimoji="1" lang="en-US" altLang="zh-Hans" dirty="0"/>
              <a:t>images</a:t>
            </a:r>
            <a:r>
              <a:rPr kumimoji="1" lang="zh-Hans" altLang="en-US" dirty="0"/>
              <a:t> </a:t>
            </a:r>
            <a:r>
              <a:rPr kumimoji="1" lang="en-US" altLang="zh-Hans" dirty="0"/>
              <a:t>can</a:t>
            </a:r>
            <a:r>
              <a:rPr kumimoji="1" lang="zh-Hans" altLang="en-US" dirty="0"/>
              <a:t> </a:t>
            </a:r>
            <a:r>
              <a:rPr kumimoji="1" lang="en-US" altLang="zh-Hans" dirty="0"/>
              <a:t>express</a:t>
            </a:r>
            <a:r>
              <a:rPr kumimoji="1" lang="zh-Hans" altLang="en-US" dirty="0"/>
              <a:t> </a:t>
            </a:r>
            <a:r>
              <a:rPr kumimoji="1" lang="en-US" altLang="zh-Hans" dirty="0"/>
              <a:t>different</a:t>
            </a:r>
            <a:r>
              <a:rPr kumimoji="1" lang="zh-Hans" altLang="en-US" dirty="0"/>
              <a:t> </a:t>
            </a:r>
            <a:r>
              <a:rPr kumimoji="1" lang="en-US" altLang="zh-Hans" dirty="0"/>
              <a:t>emotions,</a:t>
            </a:r>
            <a:r>
              <a:rPr kumimoji="1" lang="zh-Hans" altLang="en-US" dirty="0"/>
              <a:t> </a:t>
            </a:r>
            <a:r>
              <a:rPr kumimoji="1" lang="en-US" altLang="zh-Hans" dirty="0"/>
              <a:t>like</a:t>
            </a:r>
            <a:r>
              <a:rPr kumimoji="1" lang="zh-Hans" altLang="en-US" dirty="0"/>
              <a:t> </a:t>
            </a:r>
            <a:r>
              <a:rPr kumimoji="1" lang="en-US" altLang="zh-Hans" dirty="0"/>
              <a:t>amusement,</a:t>
            </a:r>
            <a:r>
              <a:rPr kumimoji="1" lang="zh-Hans" altLang="en-US" dirty="0"/>
              <a:t> </a:t>
            </a:r>
            <a:r>
              <a:rPr kumimoji="1" lang="en-US" altLang="zh-Hans" dirty="0"/>
              <a:t>disgust,</a:t>
            </a:r>
            <a:r>
              <a:rPr kumimoji="1" lang="zh-Hans" altLang="en-US" dirty="0"/>
              <a:t> </a:t>
            </a:r>
            <a:r>
              <a:rPr kumimoji="1" lang="en-US" altLang="zh-Hans" dirty="0"/>
              <a:t>excitement</a:t>
            </a:r>
            <a:r>
              <a:rPr kumimoji="1" lang="zh-Hans" altLang="en-US" dirty="0"/>
              <a:t> </a:t>
            </a:r>
            <a:r>
              <a:rPr kumimoji="1" lang="en-US" altLang="zh-Hans" dirty="0"/>
              <a:t>and</a:t>
            </a:r>
            <a:r>
              <a:rPr kumimoji="1" lang="zh-Hans" altLang="en-US" dirty="0"/>
              <a:t> </a:t>
            </a:r>
            <a:r>
              <a:rPr kumimoji="1" lang="en-US" altLang="zh-Hans" dirty="0"/>
              <a:t>so</a:t>
            </a:r>
            <a:r>
              <a:rPr kumimoji="1" lang="zh-Hans" altLang="en-US" dirty="0"/>
              <a:t> </a:t>
            </a:r>
            <a:r>
              <a:rPr kumimoji="1" lang="en-US" altLang="zh-Hans" dirty="0"/>
              <a:t>on.</a:t>
            </a:r>
          </a:p>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22</a:t>
            </a:fld>
            <a:endParaRPr lang="en-US"/>
          </a:p>
        </p:txBody>
      </p:sp>
    </p:spTree>
    <p:extLst>
      <p:ext uri="{BB962C8B-B14F-4D97-AF65-F5344CB8AC3E}">
        <p14:creationId xmlns:p14="http://schemas.microsoft.com/office/powerpoint/2010/main" val="1041940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use the social networks of users in dataset DB1 to study the structural pattern in friends’ connection. Based on the following link, the top four users with the most frequent interactions in the sampling period are selected, which may concisely produce 10 different structural combinations. We compare the proportion of different social structures of interacting users to measure the structural diversity, and see notable differences between the stressed and non-stressed users. The number of sparse connection in stressed users’ social structures is </a:t>
            </a:r>
            <a:r>
              <a:rPr lang="en-US" altLang="zh-Hans" sz="1200" kern="1200" dirty="0">
                <a:solidFill>
                  <a:schemeClr val="tx1"/>
                </a:solidFill>
                <a:effectLst/>
                <a:latin typeface="+mn-lt"/>
                <a:ea typeface="+mn-ea"/>
                <a:cs typeface="+mn-cs"/>
              </a:rPr>
              <a:t>much</a:t>
            </a:r>
            <a:r>
              <a:rPr lang="en-US" altLang="zh-CN" sz="1200" kern="1200" dirty="0">
                <a:solidFill>
                  <a:schemeClr val="tx1"/>
                </a:solidFill>
                <a:effectLst/>
                <a:latin typeface="+mn-lt"/>
                <a:ea typeface="+mn-ea"/>
                <a:cs typeface="+mn-cs"/>
              </a:rPr>
              <a:t> higher than that of non-stressed users’, indicating that the social structure of stressed users tends to be less connected and less complicated. </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23</a:t>
            </a:fld>
            <a:endParaRPr lang="en-US"/>
          </a:p>
        </p:txBody>
      </p:sp>
    </p:spTree>
    <p:extLst>
      <p:ext uri="{BB962C8B-B14F-4D97-AF65-F5344CB8AC3E}">
        <p14:creationId xmlns:p14="http://schemas.microsoft.com/office/powerpoint/2010/main" val="267602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principle of social influence suggests that users tend to change their behaviors to match those of their friends. We </a:t>
            </a:r>
            <a:r>
              <a:rPr lang="en-US" altLang="zh-Hans" sz="1200" kern="1200" dirty="0">
                <a:solidFill>
                  <a:schemeClr val="tx1"/>
                </a:solidFill>
                <a:effectLst/>
                <a:latin typeface="+mn-lt"/>
                <a:ea typeface="+mn-ea"/>
                <a:cs typeface="+mn-cs"/>
              </a:rPr>
              <a:t>study</a:t>
            </a:r>
            <a:r>
              <a:rPr lang="zh-Hans"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probability variation of one user’s stress state when the user has different types of relationship with other stressed users. According to our statistical result, the chance that</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a</a:t>
            </a:r>
            <a:r>
              <a:rPr lang="zh-Hans"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user becoming stressed grows sharply with the increasing number of stressed neighbors in his / her social network . We also investigate the social influences by classifying the social relationships into strong and weak. We find that, strong ties have strong influence on users’ stress states, while the influence of weak ties is </a:t>
            </a:r>
            <a:r>
              <a:rPr lang="en-US" altLang="zh-CN" sz="1200" kern="1200" dirty="0" err="1">
                <a:solidFill>
                  <a:schemeClr val="tx1"/>
                </a:solidFill>
                <a:effectLst/>
                <a:latin typeface="+mn-lt"/>
                <a:ea typeface="+mn-ea"/>
                <a:cs typeface="+mn-cs"/>
              </a:rPr>
              <a:t>rela-tively</a:t>
            </a:r>
            <a:r>
              <a:rPr lang="en-US" altLang="zh-CN" sz="1200" kern="1200" dirty="0">
                <a:solidFill>
                  <a:schemeClr val="tx1"/>
                </a:solidFill>
                <a:effectLst/>
                <a:latin typeface="+mn-lt"/>
                <a:ea typeface="+mn-ea"/>
                <a:cs typeface="+mn-cs"/>
              </a:rPr>
              <a:t> weak. These insights verify that mental wellness is mu-</a:t>
            </a:r>
            <a:r>
              <a:rPr lang="en-US" altLang="zh-CN" sz="1200" kern="1200" dirty="0" err="1">
                <a:solidFill>
                  <a:schemeClr val="tx1"/>
                </a:solidFill>
                <a:effectLst/>
                <a:latin typeface="+mn-lt"/>
                <a:ea typeface="+mn-ea"/>
                <a:cs typeface="+mn-cs"/>
              </a:rPr>
              <a:t>tually</a:t>
            </a:r>
            <a:r>
              <a:rPr lang="en-US" altLang="zh-CN" sz="1200" kern="1200" dirty="0">
                <a:solidFill>
                  <a:schemeClr val="tx1"/>
                </a:solidFill>
                <a:effectLst/>
                <a:latin typeface="+mn-lt"/>
                <a:ea typeface="+mn-ea"/>
                <a:cs typeface="+mn-cs"/>
              </a:rPr>
              <a:t> correlated and point towards the need for further study over the online contagion of mental health problems.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r>
              <a:rPr kumimoji="1" lang="zh-Hans" altLang="en-US" sz="1200" kern="1200" dirty="0">
                <a:solidFill>
                  <a:schemeClr val="tx1"/>
                </a:solidFill>
                <a:effectLst/>
                <a:latin typeface="+mn-lt"/>
                <a:ea typeface="+mn-ea"/>
                <a:cs typeface="+mn-cs"/>
              </a:rPr>
              <a:t> </a:t>
            </a:r>
            <a:endParaRPr lang="en-US" altLang="zh-CN" dirty="0"/>
          </a:p>
        </p:txBody>
      </p:sp>
      <p:sp>
        <p:nvSpPr>
          <p:cNvPr id="4" name="幻灯片编号占位符 3"/>
          <p:cNvSpPr>
            <a:spLocks noGrp="1"/>
          </p:cNvSpPr>
          <p:nvPr>
            <p:ph type="sldNum" sz="quarter" idx="10"/>
          </p:nvPr>
        </p:nvSpPr>
        <p:spPr/>
        <p:txBody>
          <a:bodyPr/>
          <a:lstStyle/>
          <a:p>
            <a:fld id="{397A5EB2-F904-C041-A08C-89FE03C63F2D}" type="slidenum">
              <a:rPr lang="en-US" smtClean="0"/>
              <a:t>24</a:t>
            </a:fld>
            <a:endParaRPr lang="en-US"/>
          </a:p>
        </p:txBody>
      </p:sp>
    </p:spTree>
    <p:extLst>
      <p:ext uri="{BB962C8B-B14F-4D97-AF65-F5344CB8AC3E}">
        <p14:creationId xmlns:p14="http://schemas.microsoft.com/office/powerpoint/2010/main" val="2788579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extract features at different levels of granularity to comprehensively describe each user. For tweet-level content attributes, we analyze each single tweet and extract three categories of features: 1) </a:t>
            </a:r>
            <a:r>
              <a:rPr lang="en-US" altLang="zh-Hans" sz="1200" i="1" kern="1200" dirty="0">
                <a:solidFill>
                  <a:schemeClr val="tx1"/>
                </a:solidFill>
                <a:effectLst/>
                <a:latin typeface="+mn-lt"/>
                <a:ea typeface="+mn-ea"/>
                <a:cs typeface="+mn-cs"/>
              </a:rPr>
              <a:t>Text</a:t>
            </a:r>
            <a:r>
              <a:rPr lang="en-US" altLang="zh-CN" sz="1200" i="1" kern="1200" dirty="0">
                <a:solidFill>
                  <a:schemeClr val="tx1"/>
                </a:solidFill>
                <a:effectLst/>
                <a:latin typeface="+mn-lt"/>
                <a:ea typeface="+mn-ea"/>
                <a:cs typeface="+mn-cs"/>
              </a:rPr>
              <a:t> features</a:t>
            </a:r>
            <a:r>
              <a:rPr lang="en-US" altLang="zh-CN" sz="1200" kern="1200" dirty="0">
                <a:solidFill>
                  <a:schemeClr val="tx1"/>
                </a:solidFill>
                <a:effectLst/>
                <a:latin typeface="+mn-lt"/>
                <a:ea typeface="+mn-ea"/>
                <a:cs typeface="+mn-cs"/>
              </a:rPr>
              <a:t>. We employ the LIWC dictionary for language psychological analysis, considering emotion words, adverbs, punctuation marks, etc. 2) </a:t>
            </a:r>
            <a:r>
              <a:rPr lang="en-US" altLang="zh-CN" sz="1200" i="1" kern="1200" dirty="0">
                <a:solidFill>
                  <a:schemeClr val="tx1"/>
                </a:solidFill>
                <a:effectLst/>
                <a:latin typeface="+mn-lt"/>
                <a:ea typeface="+mn-ea"/>
                <a:cs typeface="+mn-cs"/>
              </a:rPr>
              <a:t>Visual features</a:t>
            </a:r>
            <a:r>
              <a:rPr lang="en-US" altLang="zh-CN" sz="1200" kern="1200" dirty="0">
                <a:solidFill>
                  <a:schemeClr val="tx1"/>
                </a:solidFill>
                <a:effectLst/>
                <a:latin typeface="+mn-lt"/>
                <a:ea typeface="+mn-ea"/>
                <a:cs typeface="+mn-cs"/>
              </a:rPr>
              <a:t>. Based on previous work on affective image classification, we perform image processing and color-related attributes computation, including saturation, brightness, warm / clear color and five-color theme. 3) </a:t>
            </a:r>
            <a:r>
              <a:rPr lang="en-US" altLang="zh-CN" sz="1200" i="1" kern="1200" dirty="0">
                <a:solidFill>
                  <a:schemeClr val="tx1"/>
                </a:solidFill>
                <a:effectLst/>
                <a:latin typeface="+mn-lt"/>
                <a:ea typeface="+mn-ea"/>
                <a:cs typeface="+mn-cs"/>
              </a:rPr>
              <a:t>Social features</a:t>
            </a:r>
            <a:r>
              <a:rPr lang="en-US" altLang="zh-CN" sz="1200" kern="1200" dirty="0">
                <a:solidFill>
                  <a:schemeClr val="tx1"/>
                </a:solidFill>
                <a:effectLst/>
                <a:latin typeface="+mn-lt"/>
                <a:ea typeface="+mn-ea"/>
                <a:cs typeface="+mn-cs"/>
              </a:rPr>
              <a:t>. We study several typical social interaction behaviors, such as comments, retweets and likes. </a:t>
            </a:r>
            <a:endParaRPr lang="en-US" altLang="zh-CN" dirty="0"/>
          </a:p>
        </p:txBody>
      </p:sp>
    </p:spTree>
    <p:extLst>
      <p:ext uri="{BB962C8B-B14F-4D97-AF65-F5344CB8AC3E}">
        <p14:creationId xmlns:p14="http://schemas.microsoft.com/office/powerpoint/2010/main" val="624847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r>
              <a:rPr lang="en-US" altLang="zh-CN" sz="1200" kern="1200" dirty="0">
                <a:solidFill>
                  <a:schemeClr val="tx1"/>
                </a:solidFill>
                <a:effectLst/>
                <a:latin typeface="+mn-lt"/>
                <a:ea typeface="+mn-ea"/>
                <a:cs typeface="+mn-cs"/>
              </a:rPr>
              <a:t>For user-level statistical attributes, we extract two categories of features from all tweets in the sampling period: </a:t>
            </a:r>
          </a:p>
          <a:p>
            <a:r>
              <a:rPr lang="en-US" altLang="zh-Hans" sz="1200" kern="1200" dirty="0">
                <a:solidFill>
                  <a:schemeClr val="tx1"/>
                </a:solidFill>
                <a:effectLst/>
                <a:latin typeface="+mn-lt"/>
                <a:ea typeface="+mn-ea"/>
                <a:cs typeface="+mn-cs"/>
              </a:rPr>
              <a:t>The</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first</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is</a:t>
            </a:r>
            <a:r>
              <a:rPr lang="zh-Hans" altLang="en-US" sz="1200" kern="1200" dirty="0">
                <a:solidFill>
                  <a:schemeClr val="tx1"/>
                </a:solidFill>
                <a:effectLst/>
                <a:latin typeface="+mn-lt"/>
                <a:ea typeface="+mn-ea"/>
                <a:cs typeface="+mn-cs"/>
              </a:rPr>
              <a:t> </a:t>
            </a:r>
            <a:r>
              <a:rPr lang="en-US" altLang="zh-CN" dirty="0">
                <a:latin typeface="Times New Roman" panose="02020603050405020304" pitchFamily="18" charset="0"/>
                <a:cs typeface="Times New Roman" panose="02020603050405020304" pitchFamily="18" charset="0"/>
              </a:rPr>
              <a:t>User-level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Statistical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Attributes</a:t>
            </a:r>
            <a:r>
              <a:rPr lang="en-US" altLang="zh-Hans" dirty="0">
                <a:latin typeface="Times New Roman" panose="02020603050405020304" pitchFamily="18" charset="0"/>
                <a:cs typeface="Times New Roman" panose="02020603050405020304" pitchFamily="18" charset="0"/>
              </a:rPr>
              <a:t>,</a:t>
            </a:r>
            <a:endParaRPr dirty="0"/>
          </a:p>
        </p:txBody>
      </p:sp>
    </p:spTree>
    <p:extLst>
      <p:ext uri="{BB962C8B-B14F-4D97-AF65-F5344CB8AC3E}">
        <p14:creationId xmlns:p14="http://schemas.microsoft.com/office/powerpoint/2010/main" val="1251135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dirty="0"/>
              <a:t>The</a:t>
            </a:r>
            <a:r>
              <a:rPr lang="zh-Hans" altLang="en-US" dirty="0"/>
              <a:t> </a:t>
            </a:r>
            <a:r>
              <a:rPr lang="en-US" altLang="zh-Hans" dirty="0"/>
              <a:t>second</a:t>
            </a:r>
            <a:r>
              <a:rPr lang="zh-Hans" altLang="en-US" dirty="0"/>
              <a:t> </a:t>
            </a:r>
            <a:r>
              <a:rPr lang="en-US" altLang="zh-Hans" dirty="0"/>
              <a:t>is</a:t>
            </a:r>
            <a:r>
              <a:rPr lang="zh-Hans" altLang="en-US" dirty="0"/>
              <a:t> </a:t>
            </a:r>
            <a:r>
              <a:rPr lang="en-US" altLang="zh-CN" dirty="0">
                <a:latin typeface="Times New Roman" panose="02020603050405020304" pitchFamily="18" charset="0"/>
                <a:cs typeface="Times New Roman" panose="02020603050405020304" pitchFamily="18" charset="0"/>
              </a:rPr>
              <a:t>User-level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Social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Interaction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Attributes</a:t>
            </a:r>
            <a:r>
              <a:rPr lang="en-US" altLang="zh-Hans" dirty="0">
                <a:latin typeface="Times New Roman" panose="02020603050405020304" pitchFamily="18" charset="0"/>
                <a:cs typeface="Times New Roman" panose="02020603050405020304" pitchFamily="18" charset="0"/>
              </a:rPr>
              <a:t>,</a:t>
            </a:r>
            <a:r>
              <a:rPr lang="zh-Hans" altLang="en-US" dirty="0">
                <a:latin typeface="Times New Roman" panose="02020603050405020304" pitchFamily="18" charset="0"/>
                <a:cs typeface="Times New Roman" panose="02020603050405020304" pitchFamily="18" charset="0"/>
              </a:rPr>
              <a:t> </a:t>
            </a:r>
            <a:r>
              <a:rPr lang="en-US" altLang="zh-Hans" dirty="0">
                <a:latin typeface="Times New Roman" panose="02020603050405020304" pitchFamily="18" charset="0"/>
                <a:cs typeface="Times New Roman" panose="02020603050405020304" pitchFamily="18" charset="0"/>
              </a:rPr>
              <a:t>including</a:t>
            </a:r>
            <a:r>
              <a:rPr lang="zh-Hans" altLang="en-US" dirty="0">
                <a:latin typeface="Times New Roman" panose="02020603050405020304" pitchFamily="18" charset="0"/>
                <a:cs typeface="Times New Roman" panose="02020603050405020304" pitchFamily="18" charset="0"/>
              </a:rPr>
              <a:t> </a:t>
            </a:r>
            <a:r>
              <a:rPr lang="en-US" altLang="zh-CN" sz="1200" dirty="0"/>
              <a:t>Social</a:t>
            </a:r>
            <a:r>
              <a:rPr lang="zh-CN" altLang="en-US" sz="1200" dirty="0"/>
              <a:t> </a:t>
            </a:r>
            <a:r>
              <a:rPr lang="en-US" altLang="zh-CN" sz="1200" dirty="0"/>
              <a:t>Interaction</a:t>
            </a:r>
            <a:r>
              <a:rPr lang="zh-CN" altLang="en-US" sz="1200" dirty="0"/>
              <a:t> </a:t>
            </a:r>
            <a:r>
              <a:rPr lang="en-US" altLang="zh-CN" sz="1200" dirty="0"/>
              <a:t>Content</a:t>
            </a:r>
            <a:r>
              <a:rPr lang="zh-Hans" altLang="en-US" sz="1200" dirty="0"/>
              <a:t> </a:t>
            </a:r>
            <a:r>
              <a:rPr lang="en-US" altLang="zh-Hans" sz="1200" dirty="0"/>
              <a:t>and</a:t>
            </a:r>
            <a:r>
              <a:rPr lang="zh-Hans" altLang="en-US" sz="1200" dirty="0"/>
              <a:t> </a:t>
            </a:r>
            <a:r>
              <a:rPr lang="en-US" altLang="zh-CN" sz="1200" dirty="0"/>
              <a:t>Social</a:t>
            </a:r>
            <a:r>
              <a:rPr lang="zh-CN" altLang="en-US" sz="1200" dirty="0"/>
              <a:t> </a:t>
            </a:r>
            <a:r>
              <a:rPr lang="en-US" altLang="zh-CN" sz="1200" dirty="0"/>
              <a:t>Interaction</a:t>
            </a:r>
            <a:r>
              <a:rPr lang="zh-CN" altLang="en-US" sz="1200" dirty="0"/>
              <a:t> </a:t>
            </a:r>
            <a:r>
              <a:rPr lang="en-US" altLang="zh-CN" sz="1200" dirty="0"/>
              <a:t>Structure</a:t>
            </a:r>
            <a:r>
              <a:rPr lang="en-US" altLang="zh-Hans" sz="1200" dirty="0"/>
              <a:t>.</a:t>
            </a:r>
            <a:endParaRPr lang="en-US" altLang="zh-CN" sz="1200" dirty="0"/>
          </a:p>
        </p:txBody>
      </p:sp>
    </p:spTree>
    <p:extLst>
      <p:ext uri="{BB962C8B-B14F-4D97-AF65-F5344CB8AC3E}">
        <p14:creationId xmlns:p14="http://schemas.microsoft.com/office/powerpoint/2010/main" val="1535028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To leverage both tweet-level and user-level features, we propose a hybrid detection model. </a:t>
            </a:r>
            <a:endParaRPr lang="en-US" altLang="zh-CN" dirty="0"/>
          </a:p>
          <a:p>
            <a:r>
              <a:rPr lang="en-US" altLang="zh-CN" dirty="0"/>
              <a:t>This is the architecture of our model for cross-media stress detection. We propose a Cross-media Auto-Encoder (CAE) to learn the joint representation using </a:t>
            </a:r>
            <a:r>
              <a:rPr lang="en-US" altLang="zh-CN" dirty="0" err="1"/>
              <a:t>Denoising</a:t>
            </a:r>
            <a:r>
              <a:rPr lang="en-US" altLang="zh-CN" dirty="0"/>
              <a:t> Auto-Encoder (DAE) style learning. </a:t>
            </a:r>
          </a:p>
          <a:p>
            <a:r>
              <a:rPr lang="en-US" altLang="zh-CN" dirty="0"/>
              <a:t>With training data containing all three modality information, we manually disable image representation and/or social representation when training the auto-encoder, while requiring it to reconstruct all three. In this part of training, thought the missing part of data did not contribute as input, they enforce the network to reconstruct them even if they are missing. </a:t>
            </a:r>
            <a:endParaRPr dirty="0"/>
          </a:p>
        </p:txBody>
      </p:sp>
    </p:spTree>
    <p:extLst>
      <p:ext uri="{BB962C8B-B14F-4D97-AF65-F5344CB8AC3E}">
        <p14:creationId xmlns:p14="http://schemas.microsoft.com/office/powerpoint/2010/main" val="229067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further apply a one-dimension convolutional neural network (CNN), with CAE units listed in the attribute maps, to aggregate the user’s single tweets in the time-series and acquire user-level content attributes The user-level attributes are subsequently combined with dynamic temporal factors and social correlation factors within a partially-labeled factor graph (PFG) for final stress detection </a:t>
            </a:r>
            <a:endParaRPr lang="en-US" altLang="zh-CN" dirty="0"/>
          </a:p>
          <a:p>
            <a:endParaRPr lang="zh-CN" altLang="en-US" dirty="0"/>
          </a:p>
        </p:txBody>
      </p:sp>
    </p:spTree>
    <p:extLst>
      <p:ext uri="{BB962C8B-B14F-4D97-AF65-F5344CB8AC3E}">
        <p14:creationId xmlns:p14="http://schemas.microsoft.com/office/powerpoint/2010/main" val="166465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I</a:t>
            </a:r>
            <a:r>
              <a:rPr lang="en-US" altLang="zh-CN" baseline="0" dirty="0"/>
              <a:t>n 1936, a very famous phycologist </a:t>
            </a:r>
            <a:r>
              <a:rPr lang="en-US" altLang="zh-CN" baseline="0" dirty="0" err="1"/>
              <a:t>ha</a:t>
            </a:r>
            <a:r>
              <a:rPr lang="en-US" altLang="zh-Hans" baseline="0" dirty="0" err="1"/>
              <a:t>n</a:t>
            </a:r>
            <a:r>
              <a:rPr lang="en-US" altLang="zh-CN" baseline="0" dirty="0" err="1"/>
              <a:t>s</a:t>
            </a:r>
            <a:r>
              <a:rPr lang="en-US" altLang="zh-CN" baseline="0" dirty="0"/>
              <a:t> s</a:t>
            </a:r>
            <a:r>
              <a:rPr lang="en-US" altLang="zh-Hans" baseline="0" dirty="0"/>
              <a:t>ally</a:t>
            </a:r>
            <a:r>
              <a:rPr lang="en-US" altLang="zh-CN" baseline="0" dirty="0"/>
              <a:t> proposed the first definition o</a:t>
            </a:r>
            <a:r>
              <a:rPr lang="en-US" altLang="zh-Hans" baseline="0" dirty="0"/>
              <a:t>f</a:t>
            </a:r>
            <a:r>
              <a:rPr lang="en-US" altLang="zh-CN" baseline="0" dirty="0"/>
              <a:t> stress</a:t>
            </a:r>
            <a:r>
              <a:rPr lang="en-US" altLang="zh-Hans" baseline="0" dirty="0"/>
              <a:t>:</a:t>
            </a:r>
            <a:r>
              <a:rPr lang="zh-Hans" altLang="en-US" baseline="0" dirty="0"/>
              <a:t> </a:t>
            </a:r>
            <a:r>
              <a:rPr lang="en-US" altLang="zh-CN" sz="1200" b="1" dirty="0">
                <a:solidFill>
                  <a:srgbClr val="FF0000"/>
                </a:solidFill>
              </a:rPr>
              <a:t>Stress is the non-specific response of the body to any demand for change</a:t>
            </a:r>
            <a:endParaRPr lang="en-US" baseline="0" dirty="0"/>
          </a:p>
          <a:p>
            <a:r>
              <a:rPr lang="en-US" baseline="0" dirty="0"/>
              <a:t>Stress can be caused by many common life events like work, financial problems </a:t>
            </a:r>
            <a:r>
              <a:rPr lang="en-US" altLang="zh-Hans" baseline="0" dirty="0"/>
              <a:t>and</a:t>
            </a:r>
            <a:r>
              <a:rPr lang="zh-Hans" altLang="en-US" baseline="0" dirty="0"/>
              <a:t> </a:t>
            </a:r>
            <a:r>
              <a:rPr lang="en-US" altLang="zh-Hans" baseline="0" dirty="0"/>
              <a:t>so</a:t>
            </a:r>
            <a:r>
              <a:rPr lang="zh-Hans" altLang="en-US" baseline="0" dirty="0"/>
              <a:t> </a:t>
            </a:r>
            <a:r>
              <a:rPr lang="en-US" altLang="zh-Hans" baseline="0" dirty="0"/>
              <a:t>on</a:t>
            </a:r>
            <a:r>
              <a:rPr lang="en-US" baseline="0" dirty="0"/>
              <a:t>. </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a:t>
            </a:r>
            <a:endParaRPr lang="en-US" altLang="zh-CN" dirty="0"/>
          </a:p>
          <a:p>
            <a:endParaRPr lang="en-US" dirty="0"/>
          </a:p>
          <a:p>
            <a:endParaRPr lang="en-US" dirty="0"/>
          </a:p>
        </p:txBody>
      </p:sp>
      <p:sp>
        <p:nvSpPr>
          <p:cNvPr id="4" name="Slide Number Placeholder 3"/>
          <p:cNvSpPr>
            <a:spLocks noGrp="1"/>
          </p:cNvSpPr>
          <p:nvPr>
            <p:ph type="sldNum" sz="quarter" idx="10"/>
          </p:nvPr>
        </p:nvSpPr>
        <p:spPr/>
        <p:txBody>
          <a:bodyPr/>
          <a:lstStyle/>
          <a:p>
            <a:fld id="{397A5EB2-F904-C041-A08C-89FE03C63F2D}" type="slidenum">
              <a:rPr lang="en-US" smtClean="0"/>
              <a:t>3</a:t>
            </a:fld>
            <a:endParaRPr lang="en-US"/>
          </a:p>
        </p:txBody>
      </p:sp>
    </p:spTree>
    <p:extLst>
      <p:ext uri="{BB962C8B-B14F-4D97-AF65-F5344CB8AC3E}">
        <p14:creationId xmlns:p14="http://schemas.microsoft.com/office/powerpoint/2010/main" val="680753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a:t>
            </a:r>
            <a:r>
              <a:rPr kumimoji="1" lang="en-US" altLang="zh-Hans" dirty="0"/>
              <a:t>nd</a:t>
            </a:r>
            <a:r>
              <a:rPr kumimoji="1" lang="zh-Hans" altLang="en-US" dirty="0"/>
              <a:t> </a:t>
            </a:r>
            <a:r>
              <a:rPr kumimoji="1" lang="en-US" altLang="zh-Hans" dirty="0"/>
              <a:t>this</a:t>
            </a:r>
            <a:r>
              <a:rPr kumimoji="1" lang="zh-Hans" altLang="en-US" dirty="0"/>
              <a:t> </a:t>
            </a:r>
            <a:r>
              <a:rPr kumimoji="1" lang="en-US" altLang="zh-Hans" dirty="0"/>
              <a:t>is</a:t>
            </a:r>
            <a:r>
              <a:rPr kumimoji="1" lang="zh-Hans" altLang="en-US" dirty="0"/>
              <a:t> </a:t>
            </a:r>
            <a:r>
              <a:rPr kumimoji="1" lang="en-US" altLang="zh-Hans" dirty="0"/>
              <a:t>the</a:t>
            </a:r>
            <a:r>
              <a:rPr kumimoji="1" lang="zh-Hans" altLang="en-US" dirty="0"/>
              <a:t> </a:t>
            </a:r>
            <a:r>
              <a:rPr kumimoji="1" lang="en-US" altLang="zh-Hans" dirty="0"/>
              <a:t>performance</a:t>
            </a:r>
            <a:r>
              <a:rPr kumimoji="1" lang="zh-Hans" altLang="en-US" dirty="0"/>
              <a:t> </a:t>
            </a:r>
            <a:r>
              <a:rPr kumimoji="1" lang="en-US" altLang="zh-Hans" dirty="0"/>
              <a:t>of</a:t>
            </a:r>
            <a:r>
              <a:rPr kumimoji="1" lang="zh-Hans" altLang="en-US" dirty="0"/>
              <a:t> </a:t>
            </a:r>
            <a:r>
              <a:rPr kumimoji="1" lang="en-US" altLang="zh-Hans" dirty="0"/>
              <a:t>our</a:t>
            </a:r>
            <a:r>
              <a:rPr kumimoji="1" lang="zh-Hans" altLang="en-US" dirty="0"/>
              <a:t> </a:t>
            </a:r>
            <a:r>
              <a:rPr kumimoji="1" lang="en-US" altLang="zh-Hans" dirty="0"/>
              <a:t>method,</a:t>
            </a:r>
            <a:r>
              <a:rPr kumimoji="1" lang="zh-Hans" altLang="en-US" dirty="0"/>
              <a:t> </a:t>
            </a:r>
            <a:r>
              <a:rPr lang="en-US" altLang="zh-CN" sz="1200" kern="1200" dirty="0">
                <a:solidFill>
                  <a:schemeClr val="tx1"/>
                </a:solidFill>
                <a:effectLst/>
                <a:latin typeface="+mn-lt"/>
                <a:ea typeface="+mn-ea"/>
                <a:cs typeface="+mn-cs"/>
              </a:rPr>
              <a:t>which achieves 93.40% in terms of F1-measure on dataset DB1, far better than other baselines. Results on other datasets are also desirable, indicating that our method is universally applicable. </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30</a:t>
            </a:fld>
            <a:endParaRPr lang="en-US"/>
          </a:p>
        </p:txBody>
      </p:sp>
    </p:spTree>
    <p:extLst>
      <p:ext uri="{BB962C8B-B14F-4D97-AF65-F5344CB8AC3E}">
        <p14:creationId xmlns:p14="http://schemas.microsoft.com/office/powerpoint/2010/main" val="1242387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31</a:t>
            </a:fld>
            <a:endParaRPr lang="en-US"/>
          </a:p>
        </p:txBody>
      </p:sp>
    </p:spTree>
    <p:extLst>
      <p:ext uri="{BB962C8B-B14F-4D97-AF65-F5344CB8AC3E}">
        <p14:creationId xmlns:p14="http://schemas.microsoft.com/office/powerpoint/2010/main" val="930452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None/>
              <a:tabLst/>
              <a:defRPr/>
            </a:pPr>
            <a:r>
              <a:rPr kumimoji="1" lang="en-US" altLang="zh-CN" sz="1200" dirty="0"/>
              <a:t>Beyond Binary Classification</a:t>
            </a:r>
            <a:r>
              <a:rPr kumimoji="1" lang="en-US" altLang="zh-Hans" sz="1200" dirty="0"/>
              <a:t>,</a:t>
            </a:r>
            <a:r>
              <a:rPr kumimoji="1" lang="zh-Hans" altLang="en-US" sz="1200" dirty="0"/>
              <a:t> </a:t>
            </a:r>
            <a:r>
              <a:rPr kumimoji="1" lang="en-US" altLang="zh-Hans" sz="1200" dirty="0"/>
              <a:t>we</a:t>
            </a:r>
            <a:r>
              <a:rPr kumimoji="1" lang="zh-Hans" altLang="en-US" sz="1200" dirty="0"/>
              <a:t> </a:t>
            </a:r>
            <a:r>
              <a:rPr lang="en-US" altLang="zh-CN" sz="1200" kern="1200" dirty="0">
                <a:solidFill>
                  <a:schemeClr val="tx1"/>
                </a:solidFill>
                <a:effectLst/>
                <a:latin typeface="+mn-lt"/>
                <a:ea typeface="+mn-ea"/>
                <a:cs typeface="+mn-cs"/>
              </a:rPr>
              <a:t>work towards more well-rounded stress detection by measuring two key factors, stressor and stress level</a:t>
            </a:r>
            <a:r>
              <a:rPr lang="en-US" altLang="zh-Hans" sz="1200" kern="1200" dirty="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altLang="zh-Hans" sz="1200" kern="1200" dirty="0">
                <a:solidFill>
                  <a:schemeClr val="tx1"/>
                </a:solidFill>
                <a:effectLst/>
                <a:latin typeface="+mn-lt"/>
                <a:ea typeface="+mn-ea"/>
                <a:cs typeface="+mn-cs"/>
              </a:rPr>
              <a:t>Our</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motivation</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is</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that:</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Stress is composed of two key factors: stressor subject and stress level.</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Different stressors incur different stress levels.</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And</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Stress is normal while over-whelming stress is terrible,</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for which</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appropriate proactive care</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is</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in</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need.</a:t>
            </a: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altLang="zh-Han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devise a comprehensive scheme to automatically detect the stressor events and subjects, and therefore estimate the stressor and stress level by looking up an expert- defined stress table.</a:t>
            </a:r>
            <a:endParaRPr lang="en-US" altLang="zh-Han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32</a:t>
            </a:fld>
            <a:endParaRPr lang="en-US"/>
          </a:p>
        </p:txBody>
      </p:sp>
    </p:spTree>
    <p:extLst>
      <p:ext uri="{BB962C8B-B14F-4D97-AF65-F5344CB8AC3E}">
        <p14:creationId xmlns:p14="http://schemas.microsoft.com/office/powerpoint/2010/main" val="1838091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33</a:t>
            </a:fld>
            <a:endParaRPr lang="en-US"/>
          </a:p>
        </p:txBody>
      </p:sp>
    </p:spTree>
    <p:extLst>
      <p:ext uri="{BB962C8B-B14F-4D97-AF65-F5344CB8AC3E}">
        <p14:creationId xmlns:p14="http://schemas.microsoft.com/office/powerpoint/2010/main" val="1221174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34</a:t>
            </a:fld>
            <a:endParaRPr lang="en-US"/>
          </a:p>
        </p:txBody>
      </p:sp>
    </p:spTree>
    <p:extLst>
      <p:ext uri="{BB962C8B-B14F-4D97-AF65-F5344CB8AC3E}">
        <p14:creationId xmlns:p14="http://schemas.microsoft.com/office/powerpoint/2010/main" val="1221174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perform stressor and stress level detection, we further construct a stressor event and subject dictionary for each predefined category by expanding the seed words based on the word embeddings learned over the one billion tweets. Therefore, we comprehensively describe each tweet by extracting the word distribution of stressor events and subjects, and combining them with high-level features learned by CNN. Since the stressor events and subjects are closely connected, we propose a multi-task learning (MTL) model for detection, which can adaptively capture the relatedness among tasks, and leverage the shared patterns to strengthen the performance. We further enhance the MTL model with stacked auto-encoders and propagate the gradient of the final multi-task learning layer to fine-tune the convolution layer and improve the learnt features of the CNN. With stressor event and stressor subject detected, we employ the Social Readjustment Rating Scale</a:t>
            </a:r>
            <a:r>
              <a:rPr lang="en-US" altLang="zh-Hans" sz="1200" kern="1200" dirty="0">
                <a:solidFill>
                  <a:schemeClr val="tx1"/>
                </a:solidFill>
                <a:effectLst/>
                <a:latin typeface="+mn-lt"/>
                <a:ea typeface="+mn-ea"/>
                <a:cs typeface="+mn-cs"/>
              </a:rPr>
              <a:t>,</a:t>
            </a:r>
            <a:r>
              <a:rPr lang="zh-Hans"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 widely-accepted stress metric, to estimate the stressor and the corresponding stress level</a:t>
            </a:r>
            <a:endParaRPr lang="en-US" altLang="zh-CN" dirty="0"/>
          </a:p>
        </p:txBody>
      </p:sp>
      <p:sp>
        <p:nvSpPr>
          <p:cNvPr id="4" name="幻灯片编号占位符 3"/>
          <p:cNvSpPr>
            <a:spLocks noGrp="1"/>
          </p:cNvSpPr>
          <p:nvPr>
            <p:ph type="sldNum" sz="quarter" idx="10"/>
          </p:nvPr>
        </p:nvSpPr>
        <p:spPr/>
        <p:txBody>
          <a:bodyPr/>
          <a:lstStyle/>
          <a:p>
            <a:fld id="{397A5EB2-F904-C041-A08C-89FE03C63F2D}" type="slidenum">
              <a:rPr lang="en-US" smtClean="0"/>
              <a:t>35</a:t>
            </a:fld>
            <a:endParaRPr lang="en-US"/>
          </a:p>
        </p:txBody>
      </p:sp>
    </p:spTree>
    <p:extLst>
      <p:ext uri="{BB962C8B-B14F-4D97-AF65-F5344CB8AC3E}">
        <p14:creationId xmlns:p14="http://schemas.microsoft.com/office/powerpoint/2010/main" val="1127306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TextEdit="1"/>
          </p:cNvSpPr>
          <p:nvPr>
            <p:ph type="sldImg"/>
          </p:nvPr>
        </p:nvSpPr>
        <p:spPr>
          <a:ln/>
        </p:spPr>
      </p:sp>
      <p:sp>
        <p:nvSpPr>
          <p:cNvPr id="27650"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experiments, we evaluate the performance of stressor event and subject detection, together with stress level measurement. In all the tasks, our hybrid model significantly outperforms the com- pared methods, including other multi-learning models, which demonstrates that our scheme achieves promising results on measuring stress. </a:t>
            </a:r>
            <a:endParaRPr lang="en-US" altLang="zh-CN" sz="3200" dirty="0"/>
          </a:p>
          <a:p>
            <a:endParaRPr lang="en-US" altLang="zh-CN" sz="3200" dirty="0"/>
          </a:p>
        </p:txBody>
      </p:sp>
      <p:sp>
        <p:nvSpPr>
          <p:cNvPr id="27651" name="幻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600">
                <a:solidFill>
                  <a:schemeClr val="tx1"/>
                </a:solidFill>
                <a:latin typeface="Arial" charset="0"/>
                <a:ea typeface="Gulim" charset="0"/>
                <a:cs typeface="Gulim" charset="0"/>
              </a:defRPr>
            </a:lvl1pPr>
            <a:lvl2pPr marL="742950" indent="-285750">
              <a:defRPr kumimoji="1" sz="1600">
                <a:solidFill>
                  <a:schemeClr val="tx1"/>
                </a:solidFill>
                <a:latin typeface="Arial" charset="0"/>
                <a:ea typeface="Gulim" charset="0"/>
                <a:cs typeface="Gulim" charset="0"/>
              </a:defRPr>
            </a:lvl2pPr>
            <a:lvl3pPr marL="1143000" indent="-228600">
              <a:defRPr kumimoji="1" sz="1600">
                <a:solidFill>
                  <a:schemeClr val="tx1"/>
                </a:solidFill>
                <a:latin typeface="Arial" charset="0"/>
                <a:ea typeface="Gulim" charset="0"/>
                <a:cs typeface="Gulim" charset="0"/>
              </a:defRPr>
            </a:lvl3pPr>
            <a:lvl4pPr marL="1600200" indent="-228600">
              <a:defRPr kumimoji="1" sz="1600">
                <a:solidFill>
                  <a:schemeClr val="tx1"/>
                </a:solidFill>
                <a:latin typeface="Arial" charset="0"/>
                <a:ea typeface="Gulim" charset="0"/>
                <a:cs typeface="Gulim" charset="0"/>
              </a:defRPr>
            </a:lvl4pPr>
            <a:lvl5pPr marL="2057400" indent="-228600">
              <a:defRPr kumimoji="1" sz="1600">
                <a:solidFill>
                  <a:schemeClr val="tx1"/>
                </a:solidFill>
                <a:latin typeface="Arial" charset="0"/>
                <a:ea typeface="Gulim" charset="0"/>
                <a:cs typeface="Gulim" charset="0"/>
              </a:defRPr>
            </a:lvl5pPr>
            <a:lvl6pPr marL="2514600" indent="-228600" eaLnBrk="0" fontAlgn="base" hangingPunct="0">
              <a:spcBef>
                <a:spcPct val="0"/>
              </a:spcBef>
              <a:spcAft>
                <a:spcPct val="0"/>
              </a:spcAft>
              <a:defRPr kumimoji="1" sz="1600">
                <a:solidFill>
                  <a:schemeClr val="tx1"/>
                </a:solidFill>
                <a:latin typeface="Arial" charset="0"/>
                <a:ea typeface="Gulim" charset="0"/>
                <a:cs typeface="Gulim" charset="0"/>
              </a:defRPr>
            </a:lvl6pPr>
            <a:lvl7pPr marL="2971800" indent="-228600" eaLnBrk="0" fontAlgn="base" hangingPunct="0">
              <a:spcBef>
                <a:spcPct val="0"/>
              </a:spcBef>
              <a:spcAft>
                <a:spcPct val="0"/>
              </a:spcAft>
              <a:defRPr kumimoji="1" sz="1600">
                <a:solidFill>
                  <a:schemeClr val="tx1"/>
                </a:solidFill>
                <a:latin typeface="Arial" charset="0"/>
                <a:ea typeface="Gulim" charset="0"/>
                <a:cs typeface="Gulim" charset="0"/>
              </a:defRPr>
            </a:lvl7pPr>
            <a:lvl8pPr marL="3429000" indent="-228600" eaLnBrk="0" fontAlgn="base" hangingPunct="0">
              <a:spcBef>
                <a:spcPct val="0"/>
              </a:spcBef>
              <a:spcAft>
                <a:spcPct val="0"/>
              </a:spcAft>
              <a:defRPr kumimoji="1" sz="1600">
                <a:solidFill>
                  <a:schemeClr val="tx1"/>
                </a:solidFill>
                <a:latin typeface="Arial" charset="0"/>
                <a:ea typeface="Gulim" charset="0"/>
                <a:cs typeface="Gulim" charset="0"/>
              </a:defRPr>
            </a:lvl8pPr>
            <a:lvl9pPr marL="3886200" indent="-228600" eaLnBrk="0" fontAlgn="base" hangingPunct="0">
              <a:spcBef>
                <a:spcPct val="0"/>
              </a:spcBef>
              <a:spcAft>
                <a:spcPct val="0"/>
              </a:spcAft>
              <a:defRPr kumimoji="1" sz="1600">
                <a:solidFill>
                  <a:schemeClr val="tx1"/>
                </a:solidFill>
                <a:latin typeface="Arial" charset="0"/>
                <a:ea typeface="Gulim" charset="0"/>
                <a:cs typeface="Gulim" charset="0"/>
              </a:defRPr>
            </a:lvl9pPr>
          </a:lstStyle>
          <a:p>
            <a:fld id="{8B28A2D0-D4EE-1D4C-AAB7-1ACF03B6E838}" type="slidenum">
              <a:rPr kumimoji="0" lang="en-US" altLang="zh-CN" sz="1200">
                <a:ea typeface="宋体" charset="0"/>
                <a:cs typeface="宋体" charset="0"/>
              </a:rPr>
              <a:pPr/>
              <a:t>36</a:t>
            </a:fld>
            <a:endParaRPr kumimoji="0" lang="en-US" altLang="zh-CN" sz="1200">
              <a:ea typeface="宋体" charset="0"/>
              <a:cs typeface="宋体" charset="0"/>
            </a:endParaRPr>
          </a:p>
        </p:txBody>
      </p:sp>
    </p:spTree>
    <p:extLst>
      <p:ext uri="{BB962C8B-B14F-4D97-AF65-F5344CB8AC3E}">
        <p14:creationId xmlns:p14="http://schemas.microsoft.com/office/powerpoint/2010/main" val="1160593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also work towards depression detection via harvesting social media. While depression and stress are both common mental problems, depression is much more severe, defined as a clinical disease. Following the previous scheme of stress detection, we conduct our preliminary work of binary depression detection on Twitter</a:t>
            </a:r>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37</a:t>
            </a:fld>
            <a:endParaRPr lang="en-US"/>
          </a:p>
        </p:txBody>
      </p:sp>
    </p:spTree>
    <p:extLst>
      <p:ext uri="{BB962C8B-B14F-4D97-AF65-F5344CB8AC3E}">
        <p14:creationId xmlns:p14="http://schemas.microsoft.com/office/powerpoint/2010/main" val="709085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38</a:t>
            </a:fld>
            <a:endParaRPr lang="en-US"/>
          </a:p>
        </p:txBody>
      </p:sp>
    </p:spTree>
    <p:extLst>
      <p:ext uri="{BB962C8B-B14F-4D97-AF65-F5344CB8AC3E}">
        <p14:creationId xmlns:p14="http://schemas.microsoft.com/office/powerpoint/2010/main" val="1719184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39</a:t>
            </a:fld>
            <a:endParaRPr lang="en-US"/>
          </a:p>
        </p:txBody>
      </p:sp>
    </p:spTree>
    <p:extLst>
      <p:ext uri="{BB962C8B-B14F-4D97-AF65-F5344CB8AC3E}">
        <p14:creationId xmlns:p14="http://schemas.microsoft.com/office/powerpoint/2010/main" val="1655496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Stress</a:t>
            </a:r>
            <a:r>
              <a:rPr lang="en-US" altLang="zh-CN" baseline="0" dirty="0"/>
              <a:t> itself is a non-clinical thing, while chronic and excessive stress can cause many physical and mental health problems, threatening people’s health.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Moreover, excessive stress would cause many social problems</a:t>
            </a:r>
            <a:r>
              <a:rPr lang="en-US" altLang="zh-CN" dirty="0"/>
              <a:t> or even lead to suicide</a:t>
            </a:r>
            <a:r>
              <a:rPr lang="en-US" altLang="zh-Hans" dirty="0"/>
              <a:t>.</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That is terrible.</a:t>
            </a:r>
            <a:r>
              <a:rPr lang="en-US" altLang="zh-CN" baseline="0" dirty="0"/>
              <a:t> </a:t>
            </a:r>
            <a:r>
              <a:rPr lang="en-US" altLang="zh-CN" dirty="0"/>
              <a:t>So, it is of significant importance for social wellness to detect and relieve stress before it leads to more severe problems.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fld id="{397A5EB2-F904-C041-A08C-89FE03C63F2D}" type="slidenum">
              <a:rPr lang="en-US" smtClean="0"/>
              <a:t>4</a:t>
            </a:fld>
            <a:endParaRPr lang="en-US"/>
          </a:p>
        </p:txBody>
      </p:sp>
    </p:spTree>
    <p:extLst>
      <p:ext uri="{BB962C8B-B14F-4D97-AF65-F5344CB8AC3E}">
        <p14:creationId xmlns:p14="http://schemas.microsoft.com/office/powerpoint/2010/main" val="1671294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For dataset construction, we employ the strict self-report pattern “I am diagnosed depression” for ground truth la- </a:t>
            </a:r>
            <a:r>
              <a:rPr lang="en-US" altLang="zh-CN" sz="1200" kern="1200" dirty="0" err="1">
                <a:solidFill>
                  <a:schemeClr val="tx1"/>
                </a:solidFill>
                <a:effectLst/>
                <a:latin typeface="+mn-lt"/>
                <a:ea typeface="+mn-ea"/>
                <a:cs typeface="+mn-cs"/>
              </a:rPr>
              <a:t>beling</a:t>
            </a:r>
            <a:r>
              <a:rPr lang="en-US" altLang="zh-CN" sz="1200" kern="1200" dirty="0">
                <a:solidFill>
                  <a:schemeClr val="tx1"/>
                </a:solidFill>
                <a:effectLst/>
                <a:latin typeface="+mn-lt"/>
                <a:ea typeface="+mn-ea"/>
                <a:cs typeface="+mn-cs"/>
              </a:rPr>
              <a:t> and find 1,402 depressed users. Users are labeled as non-depressed if no tweets containing “depress” were published in the sampling period. By loosely matching the word “depress”, we also construct a large depression candidate dataset for online behavior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According to ICD-10</a:t>
            </a:r>
            <a:r>
              <a:rPr lang="en-US" altLang="zh-Hans" sz="1200" kern="1200" dirty="0">
                <a:solidFill>
                  <a:schemeClr val="tx1"/>
                </a:solidFill>
                <a:effectLst/>
                <a:latin typeface="+mn-lt"/>
                <a:ea typeface="+mn-ea"/>
                <a:cs typeface="+mn-cs"/>
              </a:rPr>
              <a:t>,</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here,</a:t>
            </a:r>
            <a:r>
              <a:rPr lang="zh-Hans"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 period of four weeks of tweet data is gathered to study each user’s depression state.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幻灯片编号占位符 3"/>
          <p:cNvSpPr>
            <a:spLocks noGrp="1"/>
          </p:cNvSpPr>
          <p:nvPr>
            <p:ph type="sldNum" sz="quarter" idx="10"/>
          </p:nvPr>
        </p:nvSpPr>
        <p:spPr/>
        <p:txBody>
          <a:bodyPr/>
          <a:lstStyle/>
          <a:p>
            <a:fld id="{397A5EB2-F904-C041-A08C-89FE03C63F2D}" type="slidenum">
              <a:rPr lang="en-US" smtClean="0"/>
              <a:t>40</a:t>
            </a:fld>
            <a:endParaRPr lang="en-US"/>
          </a:p>
        </p:txBody>
      </p:sp>
    </p:spTree>
    <p:extLst>
      <p:ext uri="{BB962C8B-B14F-4D97-AF65-F5344CB8AC3E}">
        <p14:creationId xmlns:p14="http://schemas.microsoft.com/office/powerpoint/2010/main" val="3133118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dirty="0">
                <a:latin typeface="Times New Roman"/>
                <a:ea typeface="华文新魏" charset="0"/>
                <a:cs typeface="Times New Roman"/>
              </a:rPr>
              <a:t>Construct well-labeled datasets by rule-based heuristic methods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a:latin typeface="Times New Roman"/>
                <a:ea typeface="华文新魏" charset="0"/>
                <a:cs typeface="Times New Roman"/>
              </a:rPr>
              <a:t>Extract six groups of depression-oriented features with reference to typical online behavior and clinical depression criteria</a:t>
            </a:r>
            <a:endParaRPr lang="en-US" altLang="zh-CN" sz="1200" dirty="0">
              <a:latin typeface="Times New Roman"/>
              <a:ea typeface="华文新魏" charset="0"/>
              <a:cs typeface="Times New Roman"/>
            </a:endParaRPr>
          </a:p>
        </p:txBody>
      </p:sp>
      <p:sp>
        <p:nvSpPr>
          <p:cNvPr id="4" name="幻灯片编号占位符 3"/>
          <p:cNvSpPr>
            <a:spLocks noGrp="1"/>
          </p:cNvSpPr>
          <p:nvPr>
            <p:ph type="sldNum" sz="quarter" idx="10"/>
          </p:nvPr>
        </p:nvSpPr>
        <p:spPr/>
        <p:txBody>
          <a:bodyPr/>
          <a:lstStyle/>
          <a:p>
            <a:fld id="{397A5EB2-F904-C041-A08C-89FE03C63F2D}" type="slidenum">
              <a:rPr lang="en-US" smtClean="0"/>
              <a:t>41</a:t>
            </a:fld>
            <a:endParaRPr lang="en-US"/>
          </a:p>
        </p:txBody>
      </p:sp>
    </p:spTree>
    <p:extLst>
      <p:ext uri="{BB962C8B-B14F-4D97-AF65-F5344CB8AC3E}">
        <p14:creationId xmlns:p14="http://schemas.microsoft.com/office/powerpoint/2010/main" val="1452592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propose a multi-modal depressive dictionary learning (MDL) model for detection. We learn the latent and sparse representation of users by dictionary learning, and thus extend it to multimodal, so as to model cross modality relatedness, capture the common patterns, and learn the joint sparse representation. Finally, we train a binary classifier with the learned features based on cumulative loss to detect depressed users. We conduct experiments on the labeled dataset and our MDL model achieves 85% in terms of F1- measure, outperforming the baselines by +3% to +10%. </a:t>
            </a:r>
          </a:p>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42</a:t>
            </a:fld>
            <a:endParaRPr lang="en-US"/>
          </a:p>
        </p:txBody>
      </p:sp>
    </p:spTree>
    <p:extLst>
      <p:ext uri="{BB962C8B-B14F-4D97-AF65-F5344CB8AC3E}">
        <p14:creationId xmlns:p14="http://schemas.microsoft.com/office/powerpoint/2010/main" val="653724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43</a:t>
            </a:fld>
            <a:endParaRPr lang="en-US"/>
          </a:p>
        </p:txBody>
      </p:sp>
    </p:spTree>
    <p:extLst>
      <p:ext uri="{BB962C8B-B14F-4D97-AF65-F5344CB8AC3E}">
        <p14:creationId xmlns:p14="http://schemas.microsoft.com/office/powerpoint/2010/main" val="152016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We</a:t>
            </a:r>
            <a:r>
              <a:rPr kumimoji="1" lang="zh-CN" altLang="en-US"/>
              <a:t> </a:t>
            </a:r>
            <a:r>
              <a:rPr kumimoji="1" lang="en-US" altLang="zh-CN"/>
              <a:t>further</a:t>
            </a:r>
            <a:r>
              <a:rPr kumimoji="1" lang="zh-CN" altLang="en-US" baseline="0"/>
              <a:t> </a:t>
            </a:r>
            <a:r>
              <a:rPr kumimoji="1" lang="en-US" altLang="zh-CN" baseline="0"/>
              <a:t>focused</a:t>
            </a:r>
            <a:r>
              <a:rPr kumimoji="1" lang="zh-CN" altLang="en-US" baseline="0"/>
              <a:t> </a:t>
            </a:r>
            <a:r>
              <a:rPr kumimoji="1" lang="en-US" altLang="zh-CN" baseline="0"/>
              <a:t>on</a:t>
            </a:r>
            <a:r>
              <a:rPr kumimoji="1" lang="zh-CN" altLang="en-US" baseline="0"/>
              <a:t> </a:t>
            </a:r>
            <a:r>
              <a:rPr kumimoji="1" lang="en-US" altLang="zh-CN" baseline="0"/>
              <a:t>cross-domain</a:t>
            </a:r>
            <a:r>
              <a:rPr kumimoji="1" lang="zh-CN" altLang="en-US" baseline="0"/>
              <a:t> </a:t>
            </a:r>
            <a:r>
              <a:rPr kumimoji="1" lang="en-US" altLang="zh-CN" baseline="0"/>
              <a:t>depression</a:t>
            </a:r>
            <a:r>
              <a:rPr kumimoji="1" lang="zh-CN" altLang="en-US" baseline="0"/>
              <a:t> </a:t>
            </a:r>
            <a:r>
              <a:rPr kumimoji="1" lang="en-US" altLang="zh-CN" baseline="0"/>
              <a:t>detection,</a:t>
            </a:r>
            <a:r>
              <a:rPr kumimoji="1" lang="zh-CN" altLang="en-US" baseline="0"/>
              <a:t> </a:t>
            </a:r>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44</a:t>
            </a:fld>
            <a:endParaRPr lang="en-US"/>
          </a:p>
        </p:txBody>
      </p:sp>
    </p:spTree>
    <p:extLst>
      <p:ext uri="{BB962C8B-B14F-4D97-AF65-F5344CB8AC3E}">
        <p14:creationId xmlns:p14="http://schemas.microsoft.com/office/powerpoint/2010/main" val="709085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While achievements of depression detection have been made in Twitter, we have to admit that the online depression dataset is an order of magnitude smaller than the stress dataset. It is the sufficient labeled training data that paves the way for effective mental problem detection via social media. However, due to cultural differences, including the distinctive attitudes towards mental diseases and disparate online discussion environment, replicating the self-report sentence pattern labeling method to different social media platforms may encounter difficulties. Specifically, with the same pattern, dramatically fewer depressed users can be obtained in Weibo than in Twitter with the same quantity of randomly crawled tweets</a:t>
            </a:r>
            <a:r>
              <a:rPr lang="en-US" altLang="zh-Hans" sz="1200" kern="1200" dirty="0">
                <a:solidFill>
                  <a:schemeClr val="tx1"/>
                </a:solidFill>
                <a:effectLst/>
                <a:latin typeface="+mn-lt"/>
                <a:ea typeface="+mn-ea"/>
                <a:cs typeface="+mn-cs"/>
              </a:rPr>
              <a:t>.</a:t>
            </a:r>
            <a:r>
              <a:rPr lang="zh-Hans"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This leads us to a novel but challenging idea: can we utilize the multi-source datasets to improve depression detection performance for a specific platform? </a:t>
            </a:r>
            <a:endParaRPr lang="en-US" altLang="zh-CN" dirty="0">
              <a:effectLst/>
            </a:endParaRPr>
          </a:p>
        </p:txBody>
      </p:sp>
      <p:sp>
        <p:nvSpPr>
          <p:cNvPr id="4" name="幻灯片编号占位符 3"/>
          <p:cNvSpPr>
            <a:spLocks noGrp="1"/>
          </p:cNvSpPr>
          <p:nvPr>
            <p:ph type="sldNum" sz="quarter" idx="10"/>
          </p:nvPr>
        </p:nvSpPr>
        <p:spPr/>
        <p:txBody>
          <a:bodyPr/>
          <a:lstStyle/>
          <a:p>
            <a:fld id="{397A5EB2-F904-C041-A08C-89FE03C63F2D}" type="slidenum">
              <a:rPr lang="en-US" smtClean="0"/>
              <a:t>45</a:t>
            </a:fld>
            <a:endParaRPr lang="en-US"/>
          </a:p>
        </p:txBody>
      </p:sp>
    </p:spTree>
    <p:extLst>
      <p:ext uri="{BB962C8B-B14F-4D97-AF65-F5344CB8AC3E}">
        <p14:creationId xmlns:p14="http://schemas.microsoft.com/office/powerpoint/2010/main" val="8626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this work, we take Twitter and Weibo as the source and target domain respectively.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a:solidFill>
                  <a:schemeClr val="tx1"/>
                </a:solidFill>
                <a:effectLst/>
                <a:latin typeface="+mn-lt"/>
                <a:ea typeface="+mn-ea"/>
                <a:cs typeface="+mn-cs"/>
              </a:rPr>
              <a:t>Weibo</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dataset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DT</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was</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constructed</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by</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sentence</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pattern</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labeling,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including</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580</a:t>
            </a:r>
            <a:r>
              <a:rPr lang="zh-CN" altLang="en-US" sz="1200" kern="1200" baseline="0" dirty="0">
                <a:solidFill>
                  <a:schemeClr val="tx1"/>
                </a:solidFill>
                <a:effectLst/>
                <a:latin typeface="+mn-lt"/>
                <a:ea typeface="+mn-ea"/>
                <a:cs typeface="+mn-cs"/>
              </a:rPr>
              <a:t> </a:t>
            </a:r>
            <a:r>
              <a:rPr lang="en-US" altLang="zh-CN" sz="1200" dirty="0">
                <a:latin typeface="Times New Roman" charset="0"/>
                <a:ea typeface="Times New Roman" charset="0"/>
                <a:cs typeface="Times New Roman" charset="0"/>
              </a:rPr>
              <a:t>depressed samples</a:t>
            </a:r>
            <a:r>
              <a:rPr lang="zh-CN" altLang="en-US" sz="1200" dirty="0">
                <a:latin typeface="Times New Roman" charset="0"/>
                <a:ea typeface="Times New Roman" charset="0"/>
                <a:cs typeface="Times New Roman" charset="0"/>
              </a:rPr>
              <a:t> </a:t>
            </a:r>
            <a:r>
              <a:rPr lang="en-US" altLang="zh-CN" sz="1200" dirty="0">
                <a:latin typeface="Times New Roman" charset="0"/>
                <a:ea typeface="Times New Roman" charset="0"/>
                <a:cs typeface="Times New Roman" charset="0"/>
              </a:rPr>
              <a:t>and</a:t>
            </a:r>
            <a:r>
              <a:rPr lang="zh-CN" altLang="en-US" sz="1200" dirty="0">
                <a:latin typeface="Times New Roman" charset="0"/>
                <a:ea typeface="Times New Roman" charset="0"/>
                <a:cs typeface="Times New Roman" charset="0"/>
              </a:rPr>
              <a:t> </a:t>
            </a:r>
            <a:r>
              <a:rPr lang="en-US" altLang="zh-CN" sz="1200" dirty="0">
                <a:latin typeface="Times New Roman" charset="0"/>
                <a:ea typeface="Times New Roman" charset="0"/>
                <a:cs typeface="Times New Roman" charset="0"/>
              </a:rPr>
              <a:t>580 non-depressed samples.</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Twitter dataset DS</a:t>
            </a:r>
            <a:r>
              <a:rPr lang="zh-CN" altLang="en-US" baseline="0" dirty="0"/>
              <a:t> </a:t>
            </a:r>
            <a:r>
              <a:rPr lang="en-US" altLang="zh-CN" baseline="0" dirty="0"/>
              <a:t>contains</a:t>
            </a:r>
            <a:r>
              <a:rPr lang="en-US" altLang="zh-CN" dirty="0"/>
              <a:t> 1400 depressed users &amp; 1400 non-depressed users,</a:t>
            </a:r>
            <a:r>
              <a:rPr lang="zh-CN" altLang="en-US" dirty="0"/>
              <a:t> </a:t>
            </a:r>
            <a:r>
              <a:rPr lang="en-US" altLang="zh-CN" dirty="0"/>
              <a:t>as</a:t>
            </a:r>
            <a:r>
              <a:rPr lang="zh-CN" altLang="en-US" dirty="0"/>
              <a:t> </a:t>
            </a:r>
            <a:r>
              <a:rPr lang="en-US" altLang="zh-CN" dirty="0"/>
              <a:t>shown</a:t>
            </a:r>
            <a:r>
              <a:rPr lang="zh-CN" altLang="en-US" baseline="0" dirty="0"/>
              <a:t> </a:t>
            </a:r>
            <a:r>
              <a:rPr lang="en-US" altLang="zh-CN" baseline="0" dirty="0"/>
              <a:t>in</a:t>
            </a:r>
            <a:r>
              <a:rPr lang="zh-CN" altLang="en-US" baseline="0" dirty="0"/>
              <a:t> </a:t>
            </a:r>
            <a:r>
              <a:rPr lang="en-US" altLang="zh-CN" baseline="0" dirty="0"/>
              <a:t>Research</a:t>
            </a:r>
            <a:r>
              <a:rPr lang="zh-CN" altLang="en-US" baseline="0" dirty="0"/>
              <a:t> </a:t>
            </a:r>
            <a:r>
              <a:rPr lang="en-US" altLang="zh-CN" baseline="0" dirty="0"/>
              <a:t>1.</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baseline="0" dirty="0"/>
              <a:t>Each</a:t>
            </a:r>
            <a:r>
              <a:rPr lang="zh-CN" altLang="en-US" baseline="0" dirty="0"/>
              <a:t> </a:t>
            </a:r>
            <a:r>
              <a:rPr lang="en-US" altLang="zh-CN" baseline="0" dirty="0"/>
              <a:t>sample</a:t>
            </a:r>
            <a:r>
              <a:rPr lang="zh-CN" altLang="en-US" baseline="0" dirty="0"/>
              <a:t> </a:t>
            </a:r>
            <a:r>
              <a:rPr lang="en-US" altLang="zh-CN" baseline="0" dirty="0"/>
              <a:t>includes</a:t>
            </a:r>
            <a:r>
              <a:rPr lang="zh-CN" altLang="en-US" baseline="0" dirty="0"/>
              <a:t> </a:t>
            </a:r>
            <a:r>
              <a:rPr kumimoji="1" lang="en-US" altLang="zh-CN" sz="1200" dirty="0">
                <a:solidFill>
                  <a:prstClr val="black"/>
                </a:solidFill>
                <a:latin typeface="Times New Roman" charset="0"/>
                <a:ea typeface="Times New Roman" charset="0"/>
                <a:cs typeface="Times New Roman" charset="0"/>
              </a:rPr>
              <a:t>4</a:t>
            </a:r>
            <a:r>
              <a:rPr kumimoji="1" lang="zh-CN" altLang="en-US" sz="1200" dirty="0">
                <a:solidFill>
                  <a:prstClr val="black"/>
                </a:solidFill>
                <a:latin typeface="Times New Roman" charset="0"/>
                <a:ea typeface="Times New Roman" charset="0"/>
                <a:cs typeface="Times New Roman" charset="0"/>
              </a:rPr>
              <a:t> </a:t>
            </a:r>
            <a:r>
              <a:rPr kumimoji="1" lang="en-US" altLang="zh-CN" sz="1200" dirty="0">
                <a:solidFill>
                  <a:prstClr val="black"/>
                </a:solidFill>
                <a:latin typeface="Times New Roman" charset="0"/>
                <a:ea typeface="Times New Roman" charset="0"/>
                <a:cs typeface="Times New Roman" charset="0"/>
              </a:rPr>
              <a:t>weeks of tweets data and user profiles.</a:t>
            </a:r>
            <a:endParaRPr kumimoji="1" lang="en-US" altLang="zh-CN" sz="1400" b="1" dirty="0">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幻灯片编号占位符 3"/>
          <p:cNvSpPr>
            <a:spLocks noGrp="1"/>
          </p:cNvSpPr>
          <p:nvPr>
            <p:ph type="sldNum" sz="quarter" idx="10"/>
          </p:nvPr>
        </p:nvSpPr>
        <p:spPr/>
        <p:txBody>
          <a:bodyPr/>
          <a:lstStyle/>
          <a:p>
            <a:fld id="{397A5EB2-F904-C041-A08C-89FE03C63F2D}" type="slidenum">
              <a:rPr lang="en-US" smtClean="0"/>
              <a:t>46</a:t>
            </a:fld>
            <a:endParaRPr lang="en-US"/>
          </a:p>
        </p:txBody>
      </p:sp>
    </p:spTree>
    <p:extLst>
      <p:ext uri="{BB962C8B-B14F-4D97-AF65-F5344CB8AC3E}">
        <p14:creationId xmlns:p14="http://schemas.microsoft.com/office/powerpoint/2010/main" val="11453484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investigate the distributions of features and summarize two major detection challenges regarding cross-domain feature patterns</a:t>
            </a:r>
            <a:r>
              <a:rPr lang="en-US" altLang="zh-Han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sz="1200" kern="1200" dirty="0">
                <a:solidFill>
                  <a:schemeClr val="tx1"/>
                </a:solidFill>
                <a:effectLst/>
                <a:latin typeface="+mn-lt"/>
                <a:ea typeface="+mn-ea"/>
                <a:cs typeface="+mn-cs"/>
              </a:rPr>
              <a:t>First, </a:t>
            </a:r>
            <a:r>
              <a:rPr lang="en-US" altLang="zh-Hans" sz="1200" b="1" kern="1200" dirty="0">
                <a:solidFill>
                  <a:schemeClr val="tx1"/>
                </a:solidFill>
                <a:effectLst/>
                <a:latin typeface="+mn-lt"/>
                <a:ea typeface="+mn-ea"/>
                <a:cs typeface="+mn-cs"/>
              </a:rPr>
              <a:t>Isomerism</a:t>
            </a:r>
            <a:r>
              <a:rPr lang="en-US" altLang="zh-Hans" sz="1200" kern="1200" dirty="0">
                <a:solidFill>
                  <a:schemeClr val="tx1"/>
                </a:solidFill>
                <a:effectLst/>
                <a:latin typeface="+mn-lt"/>
                <a:ea typeface="+mn-ea"/>
                <a:cs typeface="+mn-cs"/>
              </a:rPr>
              <a:t>.</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That</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is</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to</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say,</a:t>
            </a:r>
            <a:r>
              <a:rPr lang="zh-Hans" altLang="en-US" sz="1200" kern="1200" dirty="0">
                <a:solidFill>
                  <a:schemeClr val="tx1"/>
                </a:solidFill>
                <a:effectLst/>
                <a:latin typeface="+mn-lt"/>
                <a:ea typeface="+mn-ea"/>
                <a:cs typeface="+mn-cs"/>
              </a:rPr>
              <a:t> </a:t>
            </a:r>
            <a:r>
              <a:rPr lang="en-US" altLang="zh-Hans" sz="1200" kern="1200" dirty="0">
                <a:solidFill>
                  <a:schemeClr val="tx1"/>
                </a:solidFill>
                <a:effectLst/>
                <a:latin typeface="+mn-lt"/>
                <a:ea typeface="+mn-ea"/>
                <a:cs typeface="+mn-cs"/>
              </a:rPr>
              <a:t>o</a:t>
            </a:r>
            <a:r>
              <a:rPr lang="en-US" altLang="zh-CN" sz="1200" kern="1200" dirty="0">
                <a:solidFill>
                  <a:schemeClr val="tx1"/>
                </a:solidFill>
                <a:effectLst/>
                <a:latin typeface="+mn-lt"/>
                <a:ea typeface="+mn-ea"/>
                <a:cs typeface="+mn-cs"/>
              </a:rPr>
              <a:t>ne feature may follow distinctive integral distributions in different domains</a:t>
            </a:r>
            <a:r>
              <a:rPr lang="en-US" altLang="zh-Hans" sz="1200" kern="1200" dirty="0">
                <a:solidFill>
                  <a:schemeClr val="tx1"/>
                </a:solidFill>
                <a:effectLst/>
                <a:latin typeface="+mn-lt"/>
                <a:ea typeface="+mn-ea"/>
                <a:cs typeface="+mn-cs"/>
              </a:rPr>
              <a:t>.</a:t>
            </a:r>
            <a:r>
              <a:rPr lang="zh-Hans"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definition is unrelated to specific user group</a:t>
            </a:r>
            <a:r>
              <a:rPr lang="en-US" altLang="zh-Hans" sz="1200" kern="1200" dirty="0">
                <a:solidFill>
                  <a:schemeClr val="tx1"/>
                </a:solidFill>
                <a:effectLst/>
                <a:latin typeface="+mn-lt"/>
                <a:ea typeface="+mn-ea"/>
                <a:cs typeface="+mn-cs"/>
              </a:rPr>
              <a:t>s.</a:t>
            </a:r>
            <a:r>
              <a:rPr lang="zh-Hans"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Taking followers count for instance, a cap of 2000 is imposed in Weibo and the feature distribution varies greatly in the two platforms</a:t>
            </a:r>
            <a:r>
              <a:rPr lang="en-US" altLang="zh-Hans" sz="1200" kern="1200" dirty="0">
                <a:solidFill>
                  <a:schemeClr val="tx1"/>
                </a:solidFill>
                <a:effectLst/>
                <a:latin typeface="+mn-lt"/>
                <a:ea typeface="+mn-ea"/>
                <a:cs typeface="+mn-cs"/>
              </a:rPr>
              <a:t>.</a:t>
            </a:r>
          </a:p>
        </p:txBody>
      </p:sp>
      <p:sp>
        <p:nvSpPr>
          <p:cNvPr id="4" name="幻灯片编号占位符 3"/>
          <p:cNvSpPr>
            <a:spLocks noGrp="1"/>
          </p:cNvSpPr>
          <p:nvPr>
            <p:ph type="sldNum" sz="quarter" idx="10"/>
          </p:nvPr>
        </p:nvSpPr>
        <p:spPr/>
        <p:txBody>
          <a:bodyPr/>
          <a:lstStyle/>
          <a:p>
            <a:fld id="{397A5EB2-F904-C041-A08C-89FE03C63F2D}" type="slidenum">
              <a:rPr lang="en-US" smtClean="0"/>
              <a:t>47</a:t>
            </a:fld>
            <a:endParaRPr lang="en-US"/>
          </a:p>
        </p:txBody>
      </p:sp>
    </p:spTree>
    <p:extLst>
      <p:ext uri="{BB962C8B-B14F-4D97-AF65-F5344CB8AC3E}">
        <p14:creationId xmlns:p14="http://schemas.microsoft.com/office/powerpoint/2010/main" val="1636258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latin typeface="Times New Roman" charset="0"/>
                <a:ea typeface="Times New Roman" charset="0"/>
                <a:cs typeface="Times New Roman" charset="0"/>
              </a:rPr>
              <a:t>Second,</a:t>
            </a:r>
            <a:r>
              <a:rPr kumimoji="1" lang="en-US" altLang="zh-CN" sz="2000" b="1" dirty="0">
                <a:latin typeface="Times New Roman" charset="0"/>
                <a:ea typeface="Times New Roman" charset="0"/>
                <a:cs typeface="Times New Roman" charset="0"/>
              </a:rPr>
              <a:t> Divergency</a:t>
            </a:r>
            <a:r>
              <a:rPr kumimoji="1" lang="en-US" altLang="zh-Hans" sz="2000" b="0" dirty="0">
                <a:latin typeface="Times New Roman" charset="0"/>
                <a:ea typeface="Times New Roman" charset="0"/>
                <a:cs typeface="Times New Roman" charset="0"/>
              </a:rPr>
              <a:t>,</a:t>
            </a:r>
            <a:r>
              <a:rPr kumimoji="1" lang="zh-Hans" altLang="en-US" sz="2000" b="0" dirty="0">
                <a:latin typeface="Times New Roman" charset="0"/>
                <a:ea typeface="Times New Roman" charset="0"/>
                <a:cs typeface="Times New Roman" charset="0"/>
              </a:rPr>
              <a:t> </a:t>
            </a:r>
            <a:r>
              <a:rPr kumimoji="1" lang="en-US" altLang="zh-Hans" sz="2000" b="0" dirty="0">
                <a:latin typeface="Times New Roman" charset="0"/>
                <a:ea typeface="Times New Roman" charset="0"/>
                <a:cs typeface="Times New Roman" charset="0"/>
              </a:rPr>
              <a:t>which</a:t>
            </a:r>
            <a:r>
              <a:rPr kumimoji="1" lang="zh-Hans" altLang="en-US" sz="2000" b="0" dirty="0">
                <a:latin typeface="Times New Roman" charset="0"/>
                <a:ea typeface="Times New Roman" charset="0"/>
                <a:cs typeface="Times New Roman" charset="0"/>
              </a:rPr>
              <a:t> </a:t>
            </a:r>
            <a:r>
              <a:rPr kumimoji="1" lang="en-US" altLang="zh-Hans" sz="2000" b="0" dirty="0">
                <a:latin typeface="Times New Roman" charset="0"/>
                <a:ea typeface="Times New Roman" charset="0"/>
                <a:cs typeface="Times New Roman" charset="0"/>
              </a:rPr>
              <a:t>means</a:t>
            </a:r>
            <a:r>
              <a:rPr kumimoji="1" lang="zh-Hans" altLang="en-US" sz="2000" b="0" dirty="0">
                <a:latin typeface="Times New Roman" charset="0"/>
                <a:ea typeface="Times New Roman" charset="0"/>
                <a:cs typeface="Times New Roman" charset="0"/>
              </a:rPr>
              <a:t> </a:t>
            </a:r>
            <a:r>
              <a:rPr kumimoji="1" lang="en-US" altLang="zh-Hans" sz="2000" b="0" dirty="0">
                <a:latin typeface="Times New Roman" charset="0"/>
                <a:ea typeface="Times New Roman" charset="0"/>
                <a:cs typeface="Times New Roman" charset="0"/>
              </a:rPr>
              <a:t>one</a:t>
            </a:r>
            <a:r>
              <a:rPr kumimoji="1" lang="zh-Hans" altLang="en-US" sz="2000" b="0" dirty="0">
                <a:latin typeface="Times New Roman" charset="0"/>
                <a:ea typeface="Times New Roman" charset="0"/>
                <a:cs typeface="Times New Roman" charset="0"/>
              </a:rPr>
              <a:t> </a:t>
            </a:r>
            <a:r>
              <a:rPr lang="en-US" altLang="zh-CN" sz="2000" dirty="0">
                <a:solidFill>
                  <a:prstClr val="black"/>
                </a:solidFill>
                <a:latin typeface="Calibri" panose="020F0502020204030204" pitchFamily="34" charset="0"/>
                <a:ea typeface="Arial" charset="0"/>
                <a:cs typeface="Calibri" panose="020F0502020204030204" pitchFamily="34" charset="0"/>
              </a:rPr>
              <a:t>feature may have distinctive, or even opposite implications on depression detection in different domains.</a:t>
            </a:r>
            <a:endParaRPr kumimoji="1" lang="en-US" altLang="zh-CN" sz="2000" b="0" kern="1200" dirty="0">
              <a:solidFill>
                <a:schemeClr val="tx1"/>
              </a:solidFill>
              <a:effectLst/>
              <a:latin typeface="Times New Roman" charset="0"/>
              <a:ea typeface="+mn-ea"/>
              <a:cs typeface="Times New Roman"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Recent tweet count 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such</a:t>
            </a:r>
            <a:r>
              <a:rPr lang="zh-CN"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a</a:t>
            </a:r>
            <a:r>
              <a:rPr lang="zh-CN" altLang="en-US" sz="1200" kern="1200" baseline="0" dirty="0">
                <a:solidFill>
                  <a:schemeClr val="tx1"/>
                </a:solidFill>
                <a:effectLst/>
                <a:latin typeface="+mn-lt"/>
                <a:ea typeface="+mn-ea"/>
                <a:cs typeface="+mn-cs"/>
              </a:rPr>
              <a:t> </a:t>
            </a:r>
            <a:r>
              <a:rPr lang="en-US" altLang="zh-CN" sz="1200" b="1" kern="1200" baseline="0" dirty="0">
                <a:solidFill>
                  <a:schemeClr val="tx1"/>
                </a:solidFill>
                <a:effectLst/>
                <a:latin typeface="+mn-lt"/>
                <a:ea typeface="+mn-ea"/>
                <a:cs typeface="+mn-cs"/>
              </a:rPr>
              <a:t>d</a:t>
            </a:r>
            <a:r>
              <a:rPr lang="en-US" altLang="zh-Hans" sz="1200" b="1" kern="1200" baseline="0" dirty="0">
                <a:solidFill>
                  <a:schemeClr val="tx1"/>
                </a:solidFill>
                <a:effectLst/>
                <a:latin typeface="+mn-lt"/>
                <a:ea typeface="+mn-ea"/>
                <a:cs typeface="+mn-cs"/>
              </a:rPr>
              <a:t>ivergent</a:t>
            </a:r>
            <a:r>
              <a:rPr lang="zh-Hans" altLang="en-US" sz="1200" kern="1200" baseline="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feature.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2000" dirty="0"/>
          </a:p>
        </p:txBody>
      </p:sp>
      <p:sp>
        <p:nvSpPr>
          <p:cNvPr id="4" name="幻灯片编号占位符 3"/>
          <p:cNvSpPr>
            <a:spLocks noGrp="1"/>
          </p:cNvSpPr>
          <p:nvPr>
            <p:ph type="sldNum" sz="quarter" idx="10"/>
          </p:nvPr>
        </p:nvSpPr>
        <p:spPr/>
        <p:txBody>
          <a:bodyPr/>
          <a:lstStyle/>
          <a:p>
            <a:fld id="{397A5EB2-F904-C041-A08C-89FE03C63F2D}" type="slidenum">
              <a:rPr lang="en-US" smtClean="0"/>
              <a:t>48</a:t>
            </a:fld>
            <a:endParaRPr lang="en-US"/>
          </a:p>
        </p:txBody>
      </p:sp>
    </p:spTree>
    <p:extLst>
      <p:ext uri="{BB962C8B-B14F-4D97-AF65-F5344CB8AC3E}">
        <p14:creationId xmlns:p14="http://schemas.microsoft.com/office/powerpoint/2010/main" val="985163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Leveraging the discoveries, we propose a cross-domain Deep Neural Network model with Feature Adaptive Transformation &amp; Combination strategy (DNN-FATC) that utilizes the source domain data to enhance mental problem detection in the target domain. </a:t>
            </a:r>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49</a:t>
            </a:fld>
            <a:endParaRPr lang="en-US"/>
          </a:p>
        </p:txBody>
      </p:sp>
    </p:spTree>
    <p:extLst>
      <p:ext uri="{BB962C8B-B14F-4D97-AF65-F5344CB8AC3E}">
        <p14:creationId xmlns:p14="http://schemas.microsoft.com/office/powerpoint/2010/main" val="753644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1" indent="0"/>
            <a:r>
              <a:rPr lang="en-US" altLang="zh-CN" dirty="0"/>
              <a:t>But how? In the past decades, many efforts have been devoted to developing stress detection tools and methods. The</a:t>
            </a:r>
            <a:r>
              <a:rPr lang="en-US" altLang="zh-CN" baseline="0" dirty="0"/>
              <a:t> main one is </a:t>
            </a:r>
            <a:r>
              <a:rPr lang="en-US" altLang="zh-CN" dirty="0"/>
              <a:t>Face-to-Face Interviews by psychologists.</a:t>
            </a:r>
            <a:r>
              <a:rPr lang="en-US" altLang="zh-CN" baseline="0" dirty="0"/>
              <a:t> And sometimes, the interview will be started from a </a:t>
            </a:r>
            <a:r>
              <a:rPr lang="en-US" altLang="zh-CN" dirty="0"/>
              <a:t>Self-report questionnaire</a:t>
            </a:r>
            <a:r>
              <a:rPr lang="en-US" altLang="zh-CN" baseline="0" dirty="0"/>
              <a:t> with either binary results or a score indicating the psychological stress level. </a:t>
            </a:r>
            <a:endParaRPr lang="en-US" dirty="0"/>
          </a:p>
        </p:txBody>
      </p:sp>
      <p:sp>
        <p:nvSpPr>
          <p:cNvPr id="4" name="Slide Number Placeholder 3"/>
          <p:cNvSpPr>
            <a:spLocks noGrp="1"/>
          </p:cNvSpPr>
          <p:nvPr>
            <p:ph type="sldNum" sz="quarter" idx="10"/>
          </p:nvPr>
        </p:nvSpPr>
        <p:spPr/>
        <p:txBody>
          <a:bodyPr/>
          <a:lstStyle/>
          <a:p>
            <a:fld id="{397A5EB2-F904-C041-A08C-89FE03C63F2D}" type="slidenum">
              <a:rPr lang="en-US" smtClean="0"/>
              <a:t>5</a:t>
            </a:fld>
            <a:endParaRPr lang="en-US"/>
          </a:p>
        </p:txBody>
      </p:sp>
    </p:spTree>
    <p:extLst>
      <p:ext uri="{BB962C8B-B14F-4D97-AF65-F5344CB8AC3E}">
        <p14:creationId xmlns:p14="http://schemas.microsoft.com/office/powerpoint/2010/main" val="325659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For the shared features, we first perform transformations of feature normalization &amp; alignment (FNA) to fill the distributional gap of features, or in other words, to reduce isomerism. We then train a deep neural network (DNN) classifier on the transformed source domain data. To cope with divergency, we devise a divergent feature conversion (DFC) approach to recognize the divergent features and thereby conduct a targeted transformation. From this way, we take full advantage of the rich source domain data, and the model trained in the source domain can be well adapted to the target domain. We ultimately combine the exclusive features in the target domain into the deep framework with feature combination (FC) method, where we train another DNN based on the previous one to incorporate all the features.</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baseline="0" dirty="0">
                  <a:latin typeface="Times New Roman" charset="0"/>
                  <a:ea typeface="Times New Roman" charset="0"/>
                  <a:cs typeface="Times New Roman"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Hans" sz="1200" kern="1200" dirty="0">
                    <a:solidFill>
                      <a:schemeClr val="tx1"/>
                    </a:solidFill>
                    <a:effectLst/>
                    <a:latin typeface="+mn-lt"/>
                    <a:ea typeface="+mn-ea"/>
                    <a:cs typeface="+mn-cs"/>
                  </a:rPr>
                  <a:t>W</a:t>
                </a:r>
                <a:r>
                  <a:rPr lang="en-US" altLang="zh-CN" sz="1200" kern="1200" dirty="0">
                    <a:solidFill>
                      <a:schemeClr val="tx1"/>
                    </a:solidFill>
                    <a:effectLst/>
                    <a:latin typeface="+mn-lt"/>
                    <a:ea typeface="+mn-ea"/>
                    <a:cs typeface="+mn-cs"/>
                  </a:rPr>
                  <a:t>e conduct a series of experiments, by considering all the combinations of different processing approaches regarding normalization and utilization of the two domains, so that each part of our model can be validated. The results show remarkable improvement is achieved as compared to both the existing heterogeneous transfer learning methods and directly training using the sparsely labeled source domain dataset</a:t>
                </a:r>
                <a:r>
                  <a:rPr lang="en-US" altLang="zh-Hans" sz="1200" kern="1200" dirty="0">
                    <a:solidFill>
                      <a:schemeClr val="tx1"/>
                    </a:solidFill>
                    <a:effectLst/>
                    <a:latin typeface="+mn-lt"/>
                    <a:ea typeface="+mn-ea"/>
                    <a:cs typeface="+mn-cs"/>
                  </a:rPr>
                  <a:t>.</a:t>
                </a:r>
                <a:r>
                  <a:rPr lang="zh-Hans"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 these results verify the importance of considering both isomerism and divergency, and corroborate that mental problem detection can be enhanced with multi-source learning, and in particular, our DNN-FATC model is desirably effective. </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baseline="0" dirty="0">
                  <a:latin typeface="Times New Roman" charset="0"/>
                  <a:ea typeface="Times New Roman" charset="0"/>
                  <a:cs typeface="Times New Roman" charset="0"/>
                </a:endParaRPr>
              </a:p>
            </p:txBody>
          </p:sp>
        </mc:Choice>
        <mc:Fallback xmlns="">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latin typeface="Times New Roman" charset="0"/>
                    <a:ea typeface="Times New Roman" charset="0"/>
                    <a:cs typeface="Times New Roman" charset="0"/>
                  </a:rPr>
                  <a:t>Concretely,</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we</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first</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employ</a:t>
                </a:r>
                <a:r>
                  <a:rPr kumimoji="1" lang="zh-CN" altLang="en-US" baseline="0" dirty="0" smtClean="0">
                    <a:latin typeface="Times New Roman" charset="0"/>
                    <a:ea typeface="Times New Roman" charset="0"/>
                    <a:cs typeface="Times New Roman" charset="0"/>
                  </a:rPr>
                  <a:t> </a:t>
                </a:r>
                <a:r>
                  <a:rPr kumimoji="1" lang="en-US" altLang="zh-CN" b="1" baseline="0" dirty="0" smtClean="0">
                    <a:latin typeface="Times New Roman" charset="0"/>
                    <a:ea typeface="Times New Roman" charset="0"/>
                    <a:cs typeface="Times New Roman" charset="0"/>
                  </a:rPr>
                  <a:t>Feature Normalization &amp; Alignment</a:t>
                </a:r>
                <a:r>
                  <a:rPr kumimoji="1" lang="zh-CN" altLang="en-US" b="1" baseline="0" dirty="0" smtClean="0">
                    <a:latin typeface="Times New Roman" charset="0"/>
                    <a:ea typeface="Times New Roman" charset="0"/>
                    <a:cs typeface="Times New Roman" charset="0"/>
                  </a:rPr>
                  <a:t> </a:t>
                </a:r>
                <a:r>
                  <a:rPr kumimoji="1" lang="en-US" altLang="zh-CN" b="1" baseline="0" dirty="0" smtClean="0">
                    <a:latin typeface="Times New Roman" charset="0"/>
                    <a:ea typeface="Times New Roman" charset="0"/>
                    <a:cs typeface="Times New Roman" charset="0"/>
                  </a:rPr>
                  <a:t>(FNA) </a:t>
                </a:r>
                <a:r>
                  <a:rPr kumimoji="1" lang="en-US" altLang="zh-CN" baseline="0" dirty="0" smtClean="0">
                    <a:latin typeface="Times New Roman" charset="0"/>
                    <a:ea typeface="Times New Roman" charset="0"/>
                    <a:cs typeface="Times New Roman" charset="0"/>
                  </a:rPr>
                  <a:t>to</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fill the distributional gap of features,</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targeted on the</a:t>
                </a:r>
                <a:r>
                  <a:rPr kumimoji="1" lang="zh-CN" altLang="en-US" baseline="0" dirty="0" smtClean="0">
                    <a:latin typeface="Times New Roman" charset="0"/>
                    <a:ea typeface="Times New Roman" charset="0"/>
                    <a:cs typeface="Times New Roman" charset="0"/>
                  </a:rPr>
                  <a:t> </a:t>
                </a:r>
                <a:r>
                  <a:rPr kumimoji="1" lang="en-US" altLang="zh-CN" baseline="0" dirty="0" err="1" smtClean="0">
                    <a:latin typeface="Times New Roman" charset="0"/>
                    <a:ea typeface="Times New Roman" charset="0"/>
                    <a:cs typeface="Times New Roman" charset="0"/>
                  </a:rPr>
                  <a:t>isomerous</a:t>
                </a:r>
                <a:r>
                  <a:rPr kumimoji="1" lang="en-US" altLang="zh-CN" baseline="0" dirty="0" smtClean="0">
                    <a:latin typeface="Times New Roman" charset="0"/>
                    <a:ea typeface="Times New Roman" charset="0"/>
                    <a:cs typeface="Times New Roman" charset="0"/>
                  </a:rPr>
                  <a:t> features.</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Then</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we</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search</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and</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convert</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the</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singular</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features</a:t>
                </a:r>
                <a:r>
                  <a:rPr kumimoji="1" lang="zh-CN" altLang="en-US" baseline="0" dirty="0" smtClean="0">
                    <a:latin typeface="Times New Roman" charset="0"/>
                    <a:ea typeface="Times New Roman" charset="0"/>
                    <a:cs typeface="Times New Roman" charset="0"/>
                  </a:rPr>
                  <a:t> </a:t>
                </a:r>
                <a:r>
                  <a:rPr kumimoji="1" lang="en-US" altLang="zh-CN" baseline="0" dirty="0" smtClean="0">
                    <a:latin typeface="Times New Roman" charset="0"/>
                    <a:ea typeface="Times New Roman" charset="0"/>
                    <a:cs typeface="Times New Roman" charset="0"/>
                  </a:rPr>
                  <a:t>with</a:t>
                </a:r>
                <a:r>
                  <a:rPr kumimoji="1" lang="zh-CN" altLang="en-US" baseline="0" dirty="0" smtClean="0">
                    <a:latin typeface="Times New Roman" charset="0"/>
                    <a:ea typeface="Times New Roman" charset="0"/>
                    <a:cs typeface="Times New Roman" charset="0"/>
                  </a:rPr>
                  <a:t> </a:t>
                </a:r>
                <a:r>
                  <a:rPr kumimoji="1" lang="en-US" altLang="zh-CN" sz="1200" b="1" dirty="0" smtClean="0">
                    <a:latin typeface="Times New Roman" charset="0"/>
                    <a:ea typeface="Times New Roman" charset="0"/>
                    <a:cs typeface="Times New Roman" charset="0"/>
                  </a:rPr>
                  <a:t>Singular Feature Conversion(SFC) method</a:t>
                </a:r>
                <a:r>
                  <a:rPr kumimoji="1" lang="en-US" altLang="zh-CN" sz="1200" b="1" baseline="0" dirty="0" smtClean="0">
                    <a:latin typeface="Times New Roman" charset="0"/>
                    <a:ea typeface="Times New Roman" charset="0"/>
                    <a:cs typeface="Times New Roman" charset="0"/>
                  </a:rPr>
                  <a:t>.</a:t>
                </a:r>
                <a:r>
                  <a:rPr kumimoji="1" lang="zh-CN" altLang="en-US" sz="1200" b="1" baseline="0" dirty="0" smtClean="0">
                    <a:latin typeface="Times New Roman" charset="0"/>
                    <a:ea typeface="Times New Roman" charset="0"/>
                    <a:cs typeface="Times New Roman" charset="0"/>
                  </a:rPr>
                  <a:t> </a:t>
                </a:r>
                <a:endParaRPr kumimoji="1" lang="en-US" altLang="zh-CN" sz="1200" b="1" baseline="0" dirty="0" smtClean="0">
                  <a:latin typeface="Times New Roman" charset="0"/>
                  <a:ea typeface="Times New Roman" charset="0"/>
                  <a:cs typeface="Times New Roman"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sz="1200" b="1" baseline="0" dirty="0" smtClean="0">
                    <a:latin typeface="Times New Roman" charset="0"/>
                    <a:ea typeface="Times New Roman" charset="0"/>
                    <a:cs typeface="Times New Roman" charset="0"/>
                  </a:rPr>
                  <a:t>Finally,</a:t>
                </a:r>
                <a:r>
                  <a:rPr kumimoji="1" lang="zh-CN" altLang="en-US" sz="1200" b="1" baseline="0" dirty="0" smtClean="0">
                    <a:latin typeface="Times New Roman" charset="0"/>
                    <a:ea typeface="Times New Roman" charset="0"/>
                    <a:cs typeface="Times New Roman" charset="0"/>
                  </a:rPr>
                  <a:t> </a:t>
                </a:r>
                <a:r>
                  <a:rPr kumimoji="1" lang="en-US" altLang="zh-CN" sz="1200" b="1" baseline="0" dirty="0" smtClean="0">
                    <a:latin typeface="Times New Roman" charset="0"/>
                    <a:ea typeface="Times New Roman" charset="0"/>
                    <a:cs typeface="Times New Roman" charset="0"/>
                  </a:rPr>
                  <a:t>we</a:t>
                </a:r>
                <a:r>
                  <a:rPr kumimoji="1" lang="zh-CN" altLang="en-US" sz="1200" b="1" baseline="0" dirty="0" smtClean="0">
                    <a:latin typeface="Times New Roman" charset="0"/>
                    <a:ea typeface="Times New Roman" charset="0"/>
                    <a:cs typeface="Times New Roman" charset="0"/>
                  </a:rPr>
                  <a:t> </a:t>
                </a:r>
                <a:r>
                  <a:rPr kumimoji="1" lang="en-US" altLang="zh-CN" sz="1200" dirty="0" smtClean="0">
                    <a:latin typeface="Times New Roman" charset="0"/>
                    <a:ea typeface="Times New Roman" charset="0"/>
                    <a:cs typeface="Times New Roman" charset="0"/>
                  </a:rPr>
                  <a:t>combine the exclusive features in </a:t>
                </a:r>
                <a:r>
                  <a:rPr lang="en-US" altLang="zh-CN" sz="1200" i="0" dirty="0">
                    <a:solidFill>
                      <a:prstClr val="black"/>
                    </a:solidFill>
                    <a:latin typeface="Cambria Math" charset="0"/>
                    <a:ea typeface="Times New Roman" charset="0"/>
                    <a:cs typeface="Times New Roman" charset="0"/>
                  </a:rPr>
                  <a:t>〖</a:t>
                </a:r>
                <a:r>
                  <a:rPr lang="zh-CN" altLang="en-US" sz="1200" b="0" i="0" dirty="0">
                    <a:solidFill>
                      <a:prstClr val="black"/>
                    </a:solidFill>
                    <a:latin typeface="Cambria Math" charset="0"/>
                    <a:ea typeface="Times New Roman" charset="0"/>
                    <a:cs typeface="Times New Roman" charset="0"/>
                  </a:rPr>
                  <a:t> </a:t>
                </a:r>
                <a:r>
                  <a:rPr lang="mr-IN" altLang="zh-CN" sz="1200" b="0" i="0" dirty="0">
                    <a:solidFill>
                      <a:prstClr val="black"/>
                    </a:solidFill>
                    <a:latin typeface="Cambria Math" charset="0"/>
                    <a:ea typeface="Times New Roman" charset="0"/>
                    <a:cs typeface="Times New Roman" charset="0"/>
                  </a:rPr>
                  <a:t>𝒟</a:t>
                </a:r>
                <a:r>
                  <a:rPr lang="en-US" altLang="zh-CN" sz="1200" b="0" i="0" dirty="0">
                    <a:solidFill>
                      <a:prstClr val="black"/>
                    </a:solidFill>
                    <a:latin typeface="Cambria Math" charset="0"/>
                    <a:ea typeface="Times New Roman" charset="0"/>
                    <a:cs typeface="Times New Roman" charset="0"/>
                  </a:rPr>
                  <a:t>〗_𝑇</a:t>
                </a:r>
                <a:r>
                  <a:rPr kumimoji="1" lang="en-US" altLang="zh-CN" sz="1200" dirty="0">
                    <a:latin typeface="Times New Roman" charset="0"/>
                    <a:ea typeface="Times New Roman" charset="0"/>
                    <a:cs typeface="Times New Roman" charset="0"/>
                  </a:rPr>
                  <a:t> into the deep model </a:t>
                </a:r>
                <a:r>
                  <a:rPr kumimoji="1" lang="en-US" altLang="zh-CN" sz="1200" dirty="0" smtClean="0">
                    <a:latin typeface="Times New Roman" charset="0"/>
                    <a:ea typeface="Times New Roman" charset="0"/>
                    <a:cs typeface="Times New Roman" charset="0"/>
                  </a:rPr>
                  <a:t>framework</a:t>
                </a:r>
                <a:r>
                  <a:rPr kumimoji="1" lang="zh-CN" altLang="en-US" sz="1200" dirty="0" smtClean="0">
                    <a:latin typeface="Times New Roman" charset="0"/>
                    <a:ea typeface="Times New Roman" charset="0"/>
                    <a:cs typeface="Times New Roman" charset="0"/>
                  </a:rPr>
                  <a:t> </a:t>
                </a:r>
                <a:r>
                  <a:rPr kumimoji="1" lang="en-US" altLang="zh-CN" sz="1200" dirty="0" smtClean="0">
                    <a:latin typeface="Times New Roman" charset="0"/>
                    <a:ea typeface="Times New Roman" charset="0"/>
                    <a:cs typeface="Times New Roman" charset="0"/>
                  </a:rPr>
                  <a:t>via</a:t>
                </a:r>
                <a:r>
                  <a:rPr kumimoji="1" lang="zh-CN" altLang="en-US" sz="1200" baseline="0" dirty="0" smtClean="0">
                    <a:latin typeface="Times New Roman" charset="0"/>
                    <a:ea typeface="Times New Roman" charset="0"/>
                    <a:cs typeface="Times New Roman" charset="0"/>
                  </a:rPr>
                  <a:t> </a:t>
                </a:r>
                <a:r>
                  <a:rPr kumimoji="1" lang="en-US" altLang="zh-CN" sz="1200" b="1" dirty="0" smtClean="0">
                    <a:latin typeface="Times New Roman" charset="0"/>
                    <a:ea typeface="Times New Roman" charset="0"/>
                    <a:cs typeface="Times New Roman" charset="0"/>
                  </a:rPr>
                  <a:t>Feature Combination (FC).</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1" baseline="0" dirty="0" smtClean="0">
                  <a:latin typeface="Times New Roman" charset="0"/>
                  <a:ea typeface="Times New Roman" charset="0"/>
                  <a:cs typeface="Times New Roman"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Experiments demonstrate improved performance compared to existing heterogeneous transfer approaches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and</a:t>
                </a:r>
                <a:r>
                  <a:rPr lang="zh-CN" altLang="en-US"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training directly with target domain data,</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where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our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method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achieved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F1-measure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of</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78.5%.</a:t>
                </a:r>
                <a:endParaRPr lang="en-US" altLang="zh-CN" sz="24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baseline="0" dirty="0" smtClean="0">
                  <a:latin typeface="Times New Roman" charset="0"/>
                  <a:ea typeface="Times New Roman" charset="0"/>
                  <a:cs typeface="Times New Roman" charset="0"/>
                </a:endParaRPr>
              </a:p>
            </p:txBody>
          </p:sp>
        </mc:Fallback>
      </mc:AlternateContent>
      <p:sp>
        <p:nvSpPr>
          <p:cNvPr id="4" name="幻灯片编号占位符 3"/>
          <p:cNvSpPr>
            <a:spLocks noGrp="1"/>
          </p:cNvSpPr>
          <p:nvPr>
            <p:ph type="sldNum" sz="quarter" idx="10"/>
          </p:nvPr>
        </p:nvSpPr>
        <p:spPr/>
        <p:txBody>
          <a:bodyPr/>
          <a:lstStyle/>
          <a:p>
            <a:fld id="{397A5EB2-F904-C041-A08C-89FE03C63F2D}" type="slidenum">
              <a:rPr lang="en-US" smtClean="0"/>
              <a:t>50</a:t>
            </a:fld>
            <a:endParaRPr lang="en-US"/>
          </a:p>
        </p:txBody>
      </p:sp>
    </p:spTree>
    <p:extLst>
      <p:ext uri="{BB962C8B-B14F-4D97-AF65-F5344CB8AC3E}">
        <p14:creationId xmlns:p14="http://schemas.microsoft.com/office/powerpoint/2010/main" val="229675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51</a:t>
            </a:fld>
            <a:endParaRPr lang="en-US"/>
          </a:p>
        </p:txBody>
      </p:sp>
    </p:spTree>
    <p:extLst>
      <p:ext uri="{BB962C8B-B14F-4D97-AF65-F5344CB8AC3E}">
        <p14:creationId xmlns:p14="http://schemas.microsoft.com/office/powerpoint/2010/main" val="709085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52</a:t>
            </a:fld>
            <a:endParaRPr lang="en-US"/>
          </a:p>
        </p:txBody>
      </p:sp>
    </p:spTree>
    <p:extLst>
      <p:ext uri="{BB962C8B-B14F-4D97-AF65-F5344CB8AC3E}">
        <p14:creationId xmlns:p14="http://schemas.microsoft.com/office/powerpoint/2010/main" val="13472316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97A5EB2-F904-C041-A08C-89FE03C63F2D}" type="slidenum">
              <a:rPr lang="en-US" smtClean="0"/>
              <a:t>53</a:t>
            </a:fld>
            <a:endParaRPr lang="en-US"/>
          </a:p>
        </p:txBody>
      </p:sp>
    </p:spTree>
    <p:extLst>
      <p:ext uri="{BB962C8B-B14F-4D97-AF65-F5344CB8AC3E}">
        <p14:creationId xmlns:p14="http://schemas.microsoft.com/office/powerpoint/2010/main" val="709085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CN" b="0" dirty="0"/>
              <a:t>Both face to face interviews</a:t>
            </a:r>
            <a:r>
              <a:rPr lang="en-US" altLang="zh-CN" b="0" baseline="0" dirty="0"/>
              <a:t> an</a:t>
            </a:r>
            <a:r>
              <a:rPr lang="en-US" altLang="zh-Hans" b="0" baseline="0" dirty="0"/>
              <a:t>d</a:t>
            </a:r>
            <a:r>
              <a:rPr lang="en-US" altLang="zh-CN" b="0" baseline="0" dirty="0"/>
              <a:t> self-reported questionnair</a:t>
            </a:r>
            <a:r>
              <a:rPr lang="en-US" altLang="zh-Hans" b="0" baseline="0" dirty="0"/>
              <a:t>es</a:t>
            </a:r>
            <a:r>
              <a:rPr lang="en-US" altLang="zh-CN" b="0" baseline="0" dirty="0"/>
              <a:t> are professional</a:t>
            </a:r>
            <a:r>
              <a:rPr lang="zh-Hans" altLang="en-US" b="0" baseline="0" dirty="0"/>
              <a:t> </a:t>
            </a:r>
            <a:r>
              <a:rPr lang="en-US" altLang="zh-Hans" b="0" baseline="0" dirty="0"/>
              <a:t>and</a:t>
            </a:r>
            <a:r>
              <a:rPr lang="zh-Hans" altLang="en-US" b="0" baseline="0" dirty="0"/>
              <a:t> </a:t>
            </a:r>
            <a:r>
              <a:rPr lang="en-US" altLang="zh-Hans" b="0" baseline="0" dirty="0"/>
              <a:t>reliable</a:t>
            </a:r>
            <a:r>
              <a:rPr lang="en-US" altLang="zh-CN" b="0" baseline="0" dirty="0"/>
              <a:t>. But </a:t>
            </a:r>
            <a:r>
              <a:rPr lang="en-US" altLang="zh-Hans" b="0" baseline="0" dirty="0"/>
              <a:t>in</a:t>
            </a:r>
            <a:r>
              <a:rPr lang="en-US" altLang="zh-CN" b="0" baseline="0" dirty="0"/>
              <a:t> th</a:t>
            </a:r>
            <a:r>
              <a:rPr lang="en-US" altLang="zh-Hans" b="0" baseline="0" dirty="0"/>
              <a:t>is</a:t>
            </a:r>
            <a:r>
              <a:rPr lang="en-US" altLang="zh-CN" b="0" baseline="0" dirty="0"/>
              <a:t> way, stress detection is under reactive care. </a:t>
            </a:r>
            <a:r>
              <a:rPr lang="en-US" altLang="zh-CN" b="0" dirty="0"/>
              <a:t>We</a:t>
            </a:r>
            <a:r>
              <a:rPr lang="en-US" altLang="zh-CN" b="0" baseline="0" dirty="0"/>
              <a:t> are wondering: can we</a:t>
            </a:r>
            <a:r>
              <a:rPr lang="zh-CN" altLang="en-US" b="0" baseline="0" dirty="0"/>
              <a:t>。。。？</a:t>
            </a:r>
            <a:endParaRPr lang="en-US" altLang="zh-CN" b="0" dirty="0"/>
          </a:p>
        </p:txBody>
      </p:sp>
      <p:sp>
        <p:nvSpPr>
          <p:cNvPr id="4" name="Slide Number Placeholder 3"/>
          <p:cNvSpPr>
            <a:spLocks noGrp="1"/>
          </p:cNvSpPr>
          <p:nvPr>
            <p:ph type="sldNum" sz="quarter" idx="10"/>
          </p:nvPr>
        </p:nvSpPr>
        <p:spPr/>
        <p:txBody>
          <a:bodyPr/>
          <a:lstStyle/>
          <a:p>
            <a:fld id="{397A5EB2-F904-C041-A08C-89FE03C63F2D}" type="slidenum">
              <a:rPr lang="en-US" smtClean="0"/>
              <a:t>6</a:t>
            </a:fld>
            <a:endParaRPr lang="en-US"/>
          </a:p>
        </p:txBody>
      </p:sp>
    </p:spTree>
    <p:extLst>
      <p:ext uri="{BB962C8B-B14F-4D97-AF65-F5344CB8AC3E}">
        <p14:creationId xmlns:p14="http://schemas.microsoft.com/office/powerpoint/2010/main" val="1337904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en-US" altLang="zh-Hans" b="0" baseline="0" dirty="0"/>
              <a:t>s</a:t>
            </a:r>
            <a:r>
              <a:rPr lang="en-US" altLang="zh-CN" b="0" baseline="0" dirty="0"/>
              <a:t>ocial media is changing </a:t>
            </a:r>
            <a:r>
              <a:rPr lang="en-US" altLang="zh-CN" sz="1200" b="0" dirty="0">
                <a:solidFill>
                  <a:schemeClr val="accent2"/>
                </a:solidFill>
              </a:rPr>
              <a:t>the ways people do with their healthcare and wellness</a:t>
            </a:r>
            <a:r>
              <a:rPr lang="en-US" altLang="zh-CN" baseline="0" dirty="0"/>
              <a:t>. For example, a tweet a day, keeps the doctor away. A survey conducted by </a:t>
            </a:r>
            <a:r>
              <a:rPr lang="en-US" altLang="zh-CN" baseline="0" dirty="0" err="1"/>
              <a:t>alliedhealthworld</a:t>
            </a:r>
            <a:r>
              <a:rPr lang="en-US" altLang="zh-CN" baseline="0" dirty="0"/>
              <a:t> says there are more than 40% of consumers will find information a</a:t>
            </a:r>
            <a:r>
              <a:rPr lang="en-US" altLang="zh-Hans" baseline="0" dirty="0"/>
              <a:t>bout</a:t>
            </a:r>
            <a:r>
              <a:rPr lang="zh-Hans" altLang="en-US" baseline="0" dirty="0"/>
              <a:t> </a:t>
            </a:r>
            <a:r>
              <a:rPr lang="en-US" altLang="zh-CN" baseline="0" dirty="0"/>
              <a:t>health by social media and also report their health conditions by social media.</a:t>
            </a:r>
            <a:endParaRPr lang="en-US" altLang="zh-CN" dirty="0"/>
          </a:p>
          <a:p>
            <a:r>
              <a:rPr lang="en-US" altLang="zh-CN" dirty="0"/>
              <a:t>This phe</a:t>
            </a:r>
            <a:r>
              <a:rPr lang="en-US" altLang="zh-Hans" dirty="0"/>
              <a:t>nomenon</a:t>
            </a:r>
            <a:r>
              <a:rPr lang="en-US" altLang="zh-CN" dirty="0"/>
              <a:t> inspire</a:t>
            </a:r>
            <a:r>
              <a:rPr lang="en-US" altLang="zh-Hans" dirty="0"/>
              <a:t>s</a:t>
            </a:r>
            <a:r>
              <a:rPr lang="en-US" altLang="zh-CN" baseline="0" dirty="0"/>
              <a:t> us that we should consider the social media content for </a:t>
            </a:r>
            <a:r>
              <a:rPr lang="en-US" altLang="zh-CN" baseline="0" dirty="0" err="1"/>
              <a:t>infering</a:t>
            </a:r>
            <a:r>
              <a:rPr lang="en-US" altLang="zh-CN" baseline="0" dirty="0"/>
              <a:t> users’ health conditions.</a:t>
            </a:r>
            <a:endParaRPr lang="zh-CN" altLang="en-US" dirty="0"/>
          </a:p>
        </p:txBody>
      </p:sp>
      <p:sp>
        <p:nvSpPr>
          <p:cNvPr id="4" name="灯片编号占位符 3"/>
          <p:cNvSpPr>
            <a:spLocks noGrp="1"/>
          </p:cNvSpPr>
          <p:nvPr>
            <p:ph type="sldNum" sz="quarter" idx="10"/>
          </p:nvPr>
        </p:nvSpPr>
        <p:spPr/>
        <p:txBody>
          <a:bodyPr/>
          <a:lstStyle/>
          <a:p>
            <a:fld id="{E07A743D-1A6A-4CBE-AD00-0EFAA8AA31A5}" type="slidenum">
              <a:rPr lang="zh-CN" altLang="en-US" smtClean="0"/>
              <a:t>7</a:t>
            </a:fld>
            <a:endParaRPr lang="zh-CN" altLang="en-US"/>
          </a:p>
        </p:txBody>
      </p:sp>
    </p:spTree>
    <p:extLst>
      <p:ext uri="{BB962C8B-B14F-4D97-AF65-F5344CB8AC3E}">
        <p14:creationId xmlns:p14="http://schemas.microsoft.com/office/powerpoint/2010/main" val="380083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CDW</a:t>
            </a:r>
            <a:r>
              <a:rPr lang="en-US" altLang="zh-CN" baseline="0" dirty="0"/>
              <a:t> Healthcare summarize</a:t>
            </a:r>
            <a:r>
              <a:rPr lang="en-US" altLang="zh-Hans" baseline="0" dirty="0"/>
              <a:t>s</a:t>
            </a:r>
            <a:r>
              <a:rPr lang="en-US" altLang="zh-CN" baseline="0" dirty="0"/>
              <a:t> that </a:t>
            </a:r>
            <a:r>
              <a:rPr lang="en-US" altLang="zh-CN" b="1" dirty="0">
                <a:solidFill>
                  <a:schemeClr val="accent2"/>
                </a:solidFill>
              </a:rPr>
              <a:t>social media </a:t>
            </a:r>
            <a:r>
              <a:rPr lang="en-US" altLang="zh-CN" dirty="0"/>
              <a:t>is changing the ways of healthcare, from health communication to patient care</a:t>
            </a:r>
            <a:r>
              <a:rPr lang="en-US" altLang="zh-CN" baseline="0" dirty="0"/>
              <a:t>. So we can see that social media </a:t>
            </a:r>
            <a:r>
              <a:rPr lang="en-US" altLang="zh-Hans" baseline="0" dirty="0"/>
              <a:t>is</a:t>
            </a:r>
            <a:r>
              <a:rPr lang="en-US" altLang="zh-CN" baseline="0" dirty="0"/>
              <a:t> play</a:t>
            </a:r>
            <a:r>
              <a:rPr lang="en-US" altLang="zh-Hans" baseline="0" dirty="0"/>
              <a:t>ing</a:t>
            </a:r>
            <a:r>
              <a:rPr lang="zh-Hans" altLang="en-US" baseline="0" dirty="0"/>
              <a:t> </a:t>
            </a:r>
            <a:r>
              <a:rPr lang="en-US" altLang="zh-CN" baseline="0" dirty="0"/>
              <a:t>an important role in healthcare area.</a:t>
            </a:r>
          </a:p>
          <a:p>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fld id="{397A5EB2-F904-C041-A08C-89FE03C63F2D}" type="slidenum">
              <a:rPr lang="en-US" smtClean="0"/>
              <a:t>8</a:t>
            </a:fld>
            <a:endParaRPr lang="en-US"/>
          </a:p>
        </p:txBody>
      </p:sp>
    </p:spTree>
    <p:extLst>
      <p:ext uri="{BB962C8B-B14F-4D97-AF65-F5344CB8AC3E}">
        <p14:creationId xmlns:p14="http://schemas.microsoft.com/office/powerpoint/2010/main" val="1883025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dirty="0"/>
              <a:t>And</a:t>
            </a:r>
            <a:r>
              <a:rPr lang="en-US" altLang="zh-CN" baseline="0" dirty="0"/>
              <a:t> more important, people are forming online support groups, especially emotional tech support groups. The groups connect people who have similar concerns so they don’t have to go through</a:t>
            </a:r>
            <a:r>
              <a:rPr lang="zh-Hans" altLang="en-US" baseline="0" dirty="0"/>
              <a:t> </a:t>
            </a:r>
            <a:r>
              <a:rPr lang="en-US" altLang="zh-CN" baseline="0" dirty="0"/>
              <a:t>it alone. This also inspire us that besides social media content, the social structures of the users are also very important, and should be considered in our task.</a:t>
            </a:r>
            <a:endParaRPr lang="zh-CN" altLang="en-US" dirty="0"/>
          </a:p>
        </p:txBody>
      </p:sp>
      <p:sp>
        <p:nvSpPr>
          <p:cNvPr id="4" name="灯片编号占位符 3"/>
          <p:cNvSpPr>
            <a:spLocks noGrp="1"/>
          </p:cNvSpPr>
          <p:nvPr>
            <p:ph type="sldNum" sz="quarter" idx="10"/>
          </p:nvPr>
        </p:nvSpPr>
        <p:spPr/>
        <p:txBody>
          <a:bodyPr/>
          <a:lstStyle/>
          <a:p>
            <a:fld id="{E07A743D-1A6A-4CBE-AD00-0EFAA8AA31A5}" type="slidenum">
              <a:rPr lang="zh-CN" altLang="en-US" smtClean="0"/>
              <a:t>9</a:t>
            </a:fld>
            <a:endParaRPr lang="zh-CN" altLang="en-US"/>
          </a:p>
        </p:txBody>
      </p:sp>
    </p:spTree>
    <p:extLst>
      <p:ext uri="{BB962C8B-B14F-4D97-AF65-F5344CB8AC3E}">
        <p14:creationId xmlns:p14="http://schemas.microsoft.com/office/powerpoint/2010/main" val="3800839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346948"/>
            <a:ext cx="7667244" cy="80683"/>
          </a:xfrm>
          <a:prstGeom prst="rect">
            <a:avLst/>
          </a:prstGeom>
          <a:blipFill dpi="0" rotWithShape="1">
            <a:blip r:embed="rId2">
              <a:alphaModFix amt="80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0626" y="4282764"/>
            <a:ext cx="7667244" cy="80683"/>
          </a:xfrm>
          <a:prstGeom prst="rect">
            <a:avLst/>
          </a:prstGeom>
          <a:blipFill dpi="0" rotWithShape="1">
            <a:blip r:embed="rId2">
              <a:alphaModFix amt="80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90626" y="1484779"/>
            <a:ext cx="7667244" cy="2743200"/>
          </a:xfrm>
          <a:prstGeom prst="rect">
            <a:avLst/>
          </a:prstGeom>
          <a:blipFill dpi="0" rotWithShape="1">
            <a:blip r:embed="rId2">
              <a:alphaModFix amt="8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3">
                <a:duotone>
                  <a:schemeClr val="accent2">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475220" cy="3035808"/>
          </a:xfrm>
        </p:spPr>
        <p:txBody>
          <a:bodyPr anchor="ctr">
            <a:noAutofit/>
          </a:bodyPr>
          <a:lstStyle>
            <a:lvl1pPr algn="l">
              <a:lnSpc>
                <a:spcPct val="85000"/>
              </a:lnSpc>
              <a:defRPr sz="6600" b="1" cap="none" baseline="0">
                <a:blipFill dpi="0" rotWithShape="1">
                  <a:blip r:embed="rId3"/>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1">
                <a:solidFill>
                  <a:schemeClr val="accent2">
                    <a:lumMod val="7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FECA4D-DB7C-8840-AC48-DA7CDE51653A}" type="datetime1">
              <a:rPr lang="en-HK" smtClean="0"/>
              <a:t>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244282" y="4227195"/>
            <a:ext cx="895401" cy="640080"/>
          </a:xfrm>
        </p:spPr>
        <p:txBody>
          <a:bodyPr/>
          <a:lstStyle>
            <a:lvl1pPr>
              <a:defRPr sz="2800" b="1"/>
            </a:lvl1pPr>
          </a:lstStyle>
          <a:p>
            <a:fld id="{15608683-CD8F-0443-93F2-32894688D9CD}" type="slidenum">
              <a:rPr lang="en-US" smtClean="0"/>
              <a:t>‹#›</a:t>
            </a:fld>
            <a:endParaRPr lang="en-US"/>
          </a:p>
        </p:txBody>
      </p:sp>
    </p:spTree>
    <p:extLst>
      <p:ext uri="{BB962C8B-B14F-4D97-AF65-F5344CB8AC3E}">
        <p14:creationId xmlns:p14="http://schemas.microsoft.com/office/powerpoint/2010/main" val="554602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155C11-D934-744A-BE7A-F5D9D1D6A223}" type="datetime1">
              <a:rPr lang="en-HK" smtClean="0"/>
              <a:t>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08683-CD8F-0443-93F2-32894688D9CD}" type="slidenum">
              <a:rPr lang="en-US" smtClean="0"/>
              <a:t>‹#›</a:t>
            </a:fld>
            <a:endParaRPr lang="en-US"/>
          </a:p>
        </p:txBody>
      </p:sp>
    </p:spTree>
    <p:extLst>
      <p:ext uri="{BB962C8B-B14F-4D97-AF65-F5344CB8AC3E}">
        <p14:creationId xmlns:p14="http://schemas.microsoft.com/office/powerpoint/2010/main" val="1353668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7" y="533400"/>
            <a:ext cx="1914525"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2"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86F3A5-F563-8844-9BAC-33A5D1AD1CC7}" type="datetime1">
              <a:rPr lang="en-HK" smtClean="0"/>
              <a:t>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08683-CD8F-0443-93F2-32894688D9CD}" type="slidenum">
              <a:rPr lang="en-US" smtClean="0"/>
              <a:t>‹#›</a:t>
            </a:fld>
            <a:endParaRPr lang="en-US"/>
          </a:p>
        </p:txBody>
      </p:sp>
    </p:spTree>
    <p:extLst>
      <p:ext uri="{BB962C8B-B14F-4D97-AF65-F5344CB8AC3E}">
        <p14:creationId xmlns:p14="http://schemas.microsoft.com/office/powerpoint/2010/main" val="649022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3" name="Shape 2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4" name="Shape 24"/>
          <p:cNvSpPr>
            <a:spLocks noGrp="1"/>
          </p:cNvSpPr>
          <p:nvPr>
            <p:ph type="title"/>
          </p:nvPr>
        </p:nvSpPr>
        <p:spPr>
          <a:xfrm>
            <a:off x="251519" y="274638"/>
            <a:ext cx="6434349" cy="922114"/>
          </a:xfrm>
          <a:prstGeom prst="rect">
            <a:avLst/>
          </a:prstGeom>
        </p:spPr>
        <p:txBody>
          <a:bodyPr/>
          <a:lstStyle>
            <a:lvl1pPr algn="l">
              <a:defRPr sz="3600" b="1">
                <a:latin typeface="幼圆"/>
                <a:ea typeface="幼圆"/>
                <a:cs typeface="幼圆"/>
                <a:sym typeface="幼圆"/>
              </a:defRPr>
            </a:lvl1pPr>
          </a:lstStyle>
          <a:p>
            <a:r>
              <a:t>Title Text</a:t>
            </a:r>
          </a:p>
        </p:txBody>
      </p:sp>
      <p:sp>
        <p:nvSpPr>
          <p:cNvPr id="25" name="Shape 25"/>
          <p:cNvSpPr>
            <a:spLocks noGrp="1"/>
          </p:cNvSpPr>
          <p:nvPr>
            <p:ph type="body" idx="1"/>
          </p:nvPr>
        </p:nvSpPr>
        <p:spPr>
          <a:xfrm>
            <a:off x="251520" y="1600202"/>
            <a:ext cx="8435281" cy="4525963"/>
          </a:xfrm>
          <a:prstGeom prst="rect">
            <a:avLst/>
          </a:prstGeom>
        </p:spPr>
        <p:txBody>
          <a:bodyPr/>
          <a:lstStyle>
            <a:lvl4pPr marL="1743075" indent="-371475"/>
            <a:lvl5pPr marL="2200275" indent="-371475"/>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69369484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685801"/>
            <a:ext cx="600075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3843868"/>
            <a:ext cx="48006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a:solidFill>
                <a:srgbClr val="146194">
                  <a:lumMod val="50000"/>
                </a:srgbClr>
              </a:solidFill>
            </a:endParaRPr>
          </a:p>
        </p:txBody>
      </p:sp>
      <p:sp>
        <p:nvSpPr>
          <p:cNvPr id="6" name="Slide Number Placeholder 5"/>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cxnSp>
        <p:nvCxnSpPr>
          <p:cNvPr id="16" name="Straight Connector 15"/>
          <p:cNvCxnSpPr/>
          <p:nvPr/>
        </p:nvCxnSpPr>
        <p:spPr>
          <a:xfrm flipH="1">
            <a:off x="6171009" y="8467"/>
            <a:ext cx="28575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30" y="91547"/>
            <a:ext cx="4560491"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228600"/>
            <a:ext cx="371475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32280"/>
            <a:ext cx="3639742"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2" y="609603"/>
            <a:ext cx="325754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7437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a:solidFill>
                <a:srgbClr val="146194">
                  <a:lumMod val="50000"/>
                </a:srgbClr>
              </a:solidFill>
            </a:endParaRPr>
          </a:p>
        </p:txBody>
      </p:sp>
      <p:sp>
        <p:nvSpPr>
          <p:cNvPr id="6" name="Slide Number Placeholder 5"/>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2480768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61" y="2006600"/>
            <a:ext cx="64008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513160" y="4495800"/>
            <a:ext cx="64008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a:solidFill>
                <a:srgbClr val="146194">
                  <a:lumMod val="50000"/>
                </a:srgbClr>
              </a:solidFill>
            </a:endParaRPr>
          </a:p>
        </p:txBody>
      </p:sp>
      <p:sp>
        <p:nvSpPr>
          <p:cNvPr id="6" name="Slide Number Placeholder 5"/>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3657287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61" y="685801"/>
            <a:ext cx="3703241"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2" y="685801"/>
            <a:ext cx="3700859"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a:solidFill>
                <a:srgbClr val="146194">
                  <a:lumMod val="50000"/>
                </a:srgbClr>
              </a:solidFill>
            </a:endParaRPr>
          </a:p>
        </p:txBody>
      </p:sp>
      <p:sp>
        <p:nvSpPr>
          <p:cNvPr id="7" name="Slide Number Placeholder 6"/>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3488861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685800"/>
            <a:ext cx="3487340" cy="576263"/>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3161" y="1270529"/>
            <a:ext cx="3703241" cy="303053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301" y="685800"/>
            <a:ext cx="3498851" cy="576263"/>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354911" y="1262061"/>
            <a:ext cx="3696891" cy="303053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8" name="Footer Placeholder 7"/>
          <p:cNvSpPr>
            <a:spLocks noGrp="1"/>
          </p:cNvSpPr>
          <p:nvPr>
            <p:ph type="ftr" sz="quarter" idx="11"/>
          </p:nvPr>
        </p:nvSpPr>
        <p:spPr/>
        <p:txBody>
          <a:bodyPr/>
          <a:lstStyle/>
          <a:p>
            <a:endParaRPr lang="en-US">
              <a:solidFill>
                <a:srgbClr val="146194">
                  <a:lumMod val="50000"/>
                </a:srgbClr>
              </a:solidFill>
            </a:endParaRPr>
          </a:p>
        </p:txBody>
      </p:sp>
      <p:sp>
        <p:nvSpPr>
          <p:cNvPr id="9" name="Slide Number Placeholder 8"/>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1694923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4" name="Footer Placeholder 3"/>
          <p:cNvSpPr>
            <a:spLocks noGrp="1"/>
          </p:cNvSpPr>
          <p:nvPr>
            <p:ph type="ftr" sz="quarter" idx="11"/>
          </p:nvPr>
        </p:nvSpPr>
        <p:spPr/>
        <p:txBody>
          <a:bodyPr/>
          <a:lstStyle/>
          <a:p>
            <a:endParaRPr lang="en-US">
              <a:solidFill>
                <a:srgbClr val="146194">
                  <a:lumMod val="50000"/>
                </a:srgbClr>
              </a:solidFill>
            </a:endParaRPr>
          </a:p>
        </p:txBody>
      </p:sp>
      <p:sp>
        <p:nvSpPr>
          <p:cNvPr id="5" name="Slide Number Placeholder 4"/>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3888469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3" name="Footer Placeholder 2"/>
          <p:cNvSpPr>
            <a:spLocks noGrp="1"/>
          </p:cNvSpPr>
          <p:nvPr>
            <p:ph type="ftr" sz="quarter" idx="11"/>
          </p:nvPr>
        </p:nvSpPr>
        <p:spPr/>
        <p:txBody>
          <a:bodyPr/>
          <a:lstStyle/>
          <a:p>
            <a:endParaRPr lang="en-US">
              <a:solidFill>
                <a:srgbClr val="146194">
                  <a:lumMod val="50000"/>
                </a:srgbClr>
              </a:solidFill>
            </a:endParaRPr>
          </a:p>
        </p:txBody>
      </p:sp>
      <p:sp>
        <p:nvSpPr>
          <p:cNvPr id="4" name="Slide Number Placeholder 3"/>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1602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995D83-F271-444B-9763-2F4DADC9C576}" type="datetime1">
              <a:rPr lang="en-HK" smtClean="0"/>
              <a:t>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608683-CD8F-0443-93F2-32894688D9CD}" type="slidenum">
              <a:rPr lang="en-US" smtClean="0"/>
              <a:t>‹#›</a:t>
            </a:fld>
            <a:endParaRPr lang="en-US"/>
          </a:p>
        </p:txBody>
      </p:sp>
    </p:spTree>
    <p:extLst>
      <p:ext uri="{BB962C8B-B14F-4D97-AF65-F5344CB8AC3E}">
        <p14:creationId xmlns:p14="http://schemas.microsoft.com/office/powerpoint/2010/main" val="1048938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685800"/>
            <a:ext cx="27432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3161" y="685800"/>
            <a:ext cx="44577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2209801"/>
            <a:ext cx="27432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a:solidFill>
                <a:srgbClr val="146194">
                  <a:lumMod val="50000"/>
                </a:srgbClr>
              </a:solidFill>
            </a:endParaRPr>
          </a:p>
        </p:txBody>
      </p:sp>
      <p:sp>
        <p:nvSpPr>
          <p:cNvPr id="7" name="Slide Number Placeholder 6"/>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2848202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447800"/>
            <a:ext cx="451485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61" y="914400"/>
            <a:ext cx="2460731"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3542111" y="2777068"/>
            <a:ext cx="4516041"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6" name="Footer Placeholder 5"/>
          <p:cNvSpPr>
            <a:spLocks noGrp="1"/>
          </p:cNvSpPr>
          <p:nvPr>
            <p:ph type="ftr" sz="quarter" idx="11"/>
          </p:nvPr>
        </p:nvSpPr>
        <p:spPr/>
        <p:txBody>
          <a:bodyPr/>
          <a:lstStyle/>
          <a:p>
            <a:endParaRPr lang="en-US">
              <a:solidFill>
                <a:srgbClr val="146194">
                  <a:lumMod val="50000"/>
                </a:srgbClr>
              </a:solidFill>
            </a:endParaRPr>
          </a:p>
        </p:txBody>
      </p:sp>
      <p:sp>
        <p:nvSpPr>
          <p:cNvPr id="7" name="Slide Number Placeholder 6"/>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154689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2" y="533400"/>
            <a:ext cx="8114109"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685801" y="3843867"/>
            <a:ext cx="6228158"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4" name="Footer Placeholder 3"/>
          <p:cNvSpPr>
            <a:spLocks noGrp="1"/>
          </p:cNvSpPr>
          <p:nvPr>
            <p:ph type="ftr" sz="quarter" idx="11"/>
          </p:nvPr>
        </p:nvSpPr>
        <p:spPr/>
        <p:txBody>
          <a:bodyPr/>
          <a:lstStyle/>
          <a:p>
            <a:endParaRPr lang="en-US">
              <a:solidFill>
                <a:srgbClr val="146194">
                  <a:lumMod val="50000"/>
                </a:srgbClr>
              </a:solidFill>
            </a:endParaRPr>
          </a:p>
        </p:txBody>
      </p:sp>
      <p:sp>
        <p:nvSpPr>
          <p:cNvPr id="5" name="Slide Number Placeholder 4"/>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110331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513161" y="4114800"/>
            <a:ext cx="6401991"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a:solidFill>
                <a:srgbClr val="146194">
                  <a:lumMod val="50000"/>
                </a:srgbClr>
              </a:solidFill>
            </a:endParaRPr>
          </a:p>
        </p:txBody>
      </p:sp>
      <p:sp>
        <p:nvSpPr>
          <p:cNvPr id="6" name="Slide Number Placeholder 5"/>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15593778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85800"/>
            <a:ext cx="6858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3429000"/>
            <a:ext cx="64008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4301069"/>
            <a:ext cx="64008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a:solidFill>
                <a:srgbClr val="146194">
                  <a:lumMod val="50000"/>
                </a:srgbClr>
              </a:solidFill>
            </a:endParaRPr>
          </a:p>
        </p:txBody>
      </p:sp>
      <p:sp>
        <p:nvSpPr>
          <p:cNvPr id="6" name="Slide Number Placeholder 5"/>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
        <p:nvSpPr>
          <p:cNvPr id="14" name="TextBox 13"/>
          <p:cNvSpPr txBox="1"/>
          <p:nvPr/>
        </p:nvSpPr>
        <p:spPr>
          <a:xfrm>
            <a:off x="398859" y="812223"/>
            <a:ext cx="457200" cy="584776"/>
          </a:xfrm>
          <a:prstGeom prst="rect">
            <a:avLst/>
          </a:prstGeom>
        </p:spPr>
        <p:txBody>
          <a:bodyPr vert="horz" lIns="91440" tIns="45720" rIns="91440" bIns="45720" rtlCol="0" anchor="ctr">
            <a:noAutofit/>
          </a:bodyPr>
          <a:lstStyle/>
          <a:p>
            <a:r>
              <a:rPr lang="en-US" sz="8000" dirty="0">
                <a:solidFill>
                  <a:prstClr val="white"/>
                </a:solidFill>
              </a:rPr>
              <a:t>“</a:t>
            </a:r>
          </a:p>
        </p:txBody>
      </p:sp>
      <p:sp>
        <p:nvSpPr>
          <p:cNvPr id="15" name="TextBox 14"/>
          <p:cNvSpPr txBox="1"/>
          <p:nvPr/>
        </p:nvSpPr>
        <p:spPr>
          <a:xfrm>
            <a:off x="7714059" y="2768601"/>
            <a:ext cx="457200" cy="584776"/>
          </a:xfrm>
          <a:prstGeom prst="rect">
            <a:avLst/>
          </a:prstGeom>
        </p:spPr>
        <p:txBody>
          <a:bodyPr vert="horz" lIns="91440" tIns="45720" rIns="91440" bIns="45720" rtlCol="0" anchor="ctr">
            <a:noAutofit/>
          </a:bodyPr>
          <a:lstStyle/>
          <a:p>
            <a:pPr algn="r"/>
            <a:r>
              <a:rPr lang="en-US" sz="8000" dirty="0">
                <a:solidFill>
                  <a:prstClr val="white"/>
                </a:solidFill>
              </a:rPr>
              <a:t>”</a:t>
            </a:r>
          </a:p>
        </p:txBody>
      </p:sp>
    </p:spTree>
    <p:extLst>
      <p:ext uri="{BB962C8B-B14F-4D97-AF65-F5344CB8AC3E}">
        <p14:creationId xmlns:p14="http://schemas.microsoft.com/office/powerpoint/2010/main" val="20053506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3429000"/>
            <a:ext cx="64008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513160" y="5132981"/>
            <a:ext cx="6401993"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a:solidFill>
                <a:srgbClr val="146194">
                  <a:lumMod val="50000"/>
                </a:srgbClr>
              </a:solidFill>
            </a:endParaRPr>
          </a:p>
        </p:txBody>
      </p:sp>
      <p:sp>
        <p:nvSpPr>
          <p:cNvPr id="6" name="Slide Number Placeholder 5"/>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38112558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685800"/>
            <a:ext cx="6858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61" y="3928533"/>
            <a:ext cx="6400801" cy="1049867"/>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61" y="4978400"/>
            <a:ext cx="64008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a:solidFill>
                <a:srgbClr val="146194">
                  <a:lumMod val="50000"/>
                </a:srgbClr>
              </a:solidFill>
            </a:endParaRPr>
          </a:p>
        </p:txBody>
      </p:sp>
      <p:sp>
        <p:nvSpPr>
          <p:cNvPr id="6" name="Slide Number Placeholder 5"/>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
        <p:nvSpPr>
          <p:cNvPr id="11" name="TextBox 10"/>
          <p:cNvSpPr txBox="1"/>
          <p:nvPr/>
        </p:nvSpPr>
        <p:spPr>
          <a:xfrm>
            <a:off x="398859" y="812223"/>
            <a:ext cx="457200" cy="584776"/>
          </a:xfrm>
          <a:prstGeom prst="rect">
            <a:avLst/>
          </a:prstGeom>
        </p:spPr>
        <p:txBody>
          <a:bodyPr vert="horz" lIns="91440" tIns="45720" rIns="91440" bIns="45720" rtlCol="0" anchor="ctr">
            <a:noAutofit/>
          </a:bodyPr>
          <a:lstStyle/>
          <a:p>
            <a:r>
              <a:rPr lang="en-US" sz="8000" dirty="0">
                <a:solidFill>
                  <a:prstClr val="white"/>
                </a:solidFill>
              </a:rPr>
              <a:t>“</a:t>
            </a:r>
          </a:p>
        </p:txBody>
      </p:sp>
      <p:sp>
        <p:nvSpPr>
          <p:cNvPr id="12" name="TextBox 11"/>
          <p:cNvSpPr txBox="1"/>
          <p:nvPr/>
        </p:nvSpPr>
        <p:spPr>
          <a:xfrm>
            <a:off x="7714059" y="2768601"/>
            <a:ext cx="457200" cy="584776"/>
          </a:xfrm>
          <a:prstGeom prst="rect">
            <a:avLst/>
          </a:prstGeom>
        </p:spPr>
        <p:txBody>
          <a:bodyPr vert="horz" lIns="91440" tIns="45720" rIns="91440" bIns="45720" rtlCol="0" anchor="ctr">
            <a:noAutofit/>
          </a:bodyPr>
          <a:lstStyle/>
          <a:p>
            <a:pPr algn="r"/>
            <a:r>
              <a:rPr lang="en-US" sz="8000" dirty="0">
                <a:solidFill>
                  <a:prstClr val="white"/>
                </a:solidFill>
              </a:rPr>
              <a:t>”</a:t>
            </a:r>
          </a:p>
        </p:txBody>
      </p:sp>
    </p:spTree>
    <p:extLst>
      <p:ext uri="{BB962C8B-B14F-4D97-AF65-F5344CB8AC3E}">
        <p14:creationId xmlns:p14="http://schemas.microsoft.com/office/powerpoint/2010/main" val="3238873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685800"/>
            <a:ext cx="75438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3928535"/>
            <a:ext cx="64008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61" y="4766733"/>
            <a:ext cx="64008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a:solidFill>
                <a:srgbClr val="146194">
                  <a:lumMod val="50000"/>
                </a:srgbClr>
              </a:solidFill>
            </a:endParaRPr>
          </a:p>
        </p:txBody>
      </p:sp>
      <p:sp>
        <p:nvSpPr>
          <p:cNvPr id="6" name="Slide Number Placeholder 5"/>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2865608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a:solidFill>
                <a:srgbClr val="146194">
                  <a:lumMod val="50000"/>
                </a:srgbClr>
              </a:solidFill>
            </a:endParaRPr>
          </a:p>
        </p:txBody>
      </p:sp>
      <p:sp>
        <p:nvSpPr>
          <p:cNvPr id="6" name="Slide Number Placeholder 5"/>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13771479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685800"/>
            <a:ext cx="154305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685800"/>
            <a:ext cx="58674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5" name="Footer Placeholder 4"/>
          <p:cNvSpPr>
            <a:spLocks noGrp="1"/>
          </p:cNvSpPr>
          <p:nvPr>
            <p:ph type="ftr" sz="quarter" idx="11"/>
          </p:nvPr>
        </p:nvSpPr>
        <p:spPr/>
        <p:txBody>
          <a:bodyPr/>
          <a:lstStyle/>
          <a:p>
            <a:endParaRPr lang="en-US">
              <a:solidFill>
                <a:srgbClr val="146194">
                  <a:lumMod val="50000"/>
                </a:srgbClr>
              </a:solidFill>
            </a:endParaRPr>
          </a:p>
        </p:txBody>
      </p:sp>
      <p:sp>
        <p:nvSpPr>
          <p:cNvPr id="6" name="Slide Number Placeholder 5"/>
          <p:cNvSpPr>
            <a:spLocks noGrp="1"/>
          </p:cNvSpPr>
          <p:nvPr>
            <p:ph type="sldNum" sz="quarter" idx="12"/>
          </p:nvPr>
        </p:nvSpPr>
        <p:spPr/>
        <p:txBody>
          <a:body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4267679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1"/>
          </a:xfrm>
          <a:prstGeom prst="rect">
            <a:avLst/>
          </a:prstGeom>
          <a:blipFill dpi="0" rotWithShape="1">
            <a:blip r:embed="rId2">
              <a:alphaModFix amt="8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5000"/>
              </a:lnSpc>
              <a:defRPr sz="6600" b="1"/>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6"/>
            <a:ext cx="1983232" cy="365125"/>
          </a:xfrm>
        </p:spPr>
        <p:txBody>
          <a:bodyPr/>
          <a:lstStyle/>
          <a:p>
            <a:fld id="{35F1E05B-B72B-E541-B249-75FAAA4F099B}" type="datetime1">
              <a:rPr lang="en-HK" smtClean="0"/>
              <a:t>2/8/2018</a:t>
            </a:fld>
            <a:endParaRPr lang="en-US"/>
          </a:p>
        </p:txBody>
      </p:sp>
      <p:sp>
        <p:nvSpPr>
          <p:cNvPr id="5" name="Footer Placeholder 4"/>
          <p:cNvSpPr>
            <a:spLocks noGrp="1"/>
          </p:cNvSpPr>
          <p:nvPr>
            <p:ph type="ftr" sz="quarter" idx="11"/>
          </p:nvPr>
        </p:nvSpPr>
        <p:spPr>
          <a:xfrm>
            <a:off x="1637031" y="6272786"/>
            <a:ext cx="4745736" cy="365125"/>
          </a:xfrm>
        </p:spPr>
        <p:txBody>
          <a:body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3">
                <a:duotone>
                  <a:schemeClr val="accent2">
                    <a:shade val="45000"/>
                    <a:satMod val="135000"/>
                  </a:schemeClr>
                  <a:prstClr val="white"/>
                </a:duotone>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15608683-CD8F-0443-93F2-32894688D9CD}" type="slidenum">
              <a:rPr lang="en-US" smtClean="0"/>
              <a:t>‹#›</a:t>
            </a:fld>
            <a:endParaRPr lang="en-US"/>
          </a:p>
        </p:txBody>
      </p:sp>
    </p:spTree>
    <p:extLst>
      <p:ext uri="{BB962C8B-B14F-4D97-AF65-F5344CB8AC3E}">
        <p14:creationId xmlns:p14="http://schemas.microsoft.com/office/powerpoint/2010/main" val="165937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CE8075-C375-234E-8DB8-4E2BCD2077DE}" type="datetime1">
              <a:rPr lang="en-HK" smtClean="0"/>
              <a:t>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608683-CD8F-0443-93F2-32894688D9CD}" type="slidenum">
              <a:rPr lang="en-US" smtClean="0"/>
              <a:t>‹#›</a:t>
            </a:fld>
            <a:endParaRPr lang="en-US"/>
          </a:p>
        </p:txBody>
      </p:sp>
    </p:spTree>
    <p:extLst>
      <p:ext uri="{BB962C8B-B14F-4D97-AF65-F5344CB8AC3E}">
        <p14:creationId xmlns:p14="http://schemas.microsoft.com/office/powerpoint/2010/main" val="111691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8AC73E-AC3B-B74B-9756-5A03BF95B28E}" type="datetime1">
              <a:rPr lang="en-HK" smtClean="0"/>
              <a:t>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608683-CD8F-0443-93F2-32894688D9C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295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BCB12D-829F-0E41-9E16-42A141FBCD74}" type="datetime1">
              <a:rPr lang="en-HK" smtClean="0"/>
              <a:t>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608683-CD8F-0443-93F2-32894688D9CD}"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52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365DDA-4DC0-4046-A8D3-B70872CD2125}" type="datetime1">
              <a:rPr lang="en-HK" smtClean="0"/>
              <a:t>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608683-CD8F-0443-93F2-32894688D9CD}" type="slidenum">
              <a:rPr lang="en-US" smtClean="0"/>
              <a:t>‹#›</a:t>
            </a:fld>
            <a:endParaRPr lang="en-US"/>
          </a:p>
        </p:txBody>
      </p:sp>
    </p:spTree>
    <p:extLst>
      <p:ext uri="{BB962C8B-B14F-4D97-AF65-F5344CB8AC3E}">
        <p14:creationId xmlns:p14="http://schemas.microsoft.com/office/powerpoint/2010/main" val="1814634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2"/>
            <a:ext cx="2916194" cy="6857999"/>
          </a:xfrm>
          <a:prstGeom prst="rect">
            <a:avLst/>
          </a:prstGeom>
          <a:blipFill dpi="0" rotWithShape="1">
            <a:blip r:embed="rId2">
              <a:alphaModFix amt="8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215B8B-CCB4-CA4F-8D7E-1C1B43D5A08A}" type="datetime1">
              <a:rPr lang="en-HK" smtClean="0"/>
              <a:t>2/8/2018</a:t>
            </a:fld>
            <a:endParaRPr lang="en-US"/>
          </a:p>
        </p:txBody>
      </p:sp>
      <p:sp>
        <p:nvSpPr>
          <p:cNvPr id="6" name="Footer Placeholder 5"/>
          <p:cNvSpPr>
            <a:spLocks noGrp="1"/>
          </p:cNvSpPr>
          <p:nvPr>
            <p:ph type="ftr" sz="quarter" idx="11"/>
          </p:nvPr>
        </p:nvSpPr>
        <p:spPr/>
        <p:txBody>
          <a:bodyPr/>
          <a:lstStyle/>
          <a:p>
            <a:endParaRPr lang="en-US"/>
          </a:p>
        </p:txBody>
      </p:sp>
      <p:grpSp>
        <p:nvGrpSpPr>
          <p:cNvPr id="12" name="Group 11"/>
          <p:cNvGrpSpPr/>
          <p:nvPr/>
        </p:nvGrpSpPr>
        <p:grpSpPr>
          <a:xfrm>
            <a:off x="8522664" y="6255259"/>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3">
                <a:duotone>
                  <a:schemeClr val="accent2">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5608683-CD8F-0443-93F2-32894688D9CD}" type="slidenum">
              <a:rPr lang="en-US" smtClean="0"/>
              <a:t>‹#›</a:t>
            </a:fld>
            <a:endParaRPr lang="en-US"/>
          </a:p>
        </p:txBody>
      </p:sp>
    </p:spTree>
    <p:extLst>
      <p:ext uri="{BB962C8B-B14F-4D97-AF65-F5344CB8AC3E}">
        <p14:creationId xmlns:p14="http://schemas.microsoft.com/office/powerpoint/2010/main" val="1343457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2"/>
            <a:ext cx="2916194" cy="6857999"/>
          </a:xfrm>
          <a:prstGeom prst="rect">
            <a:avLst/>
          </a:prstGeom>
          <a:blipFill dpi="0" rotWithShape="1">
            <a:blip r:embed="rId2">
              <a:alphaModFix amt="8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en-US"/>
              <a:t>Click to edit Master title style</a:t>
            </a:r>
            <a:endParaRPr lang="en-US" dirty="0"/>
          </a:p>
        </p:txBody>
      </p:sp>
      <p:sp>
        <p:nvSpPr>
          <p:cNvPr id="3" name="Picture Placeholder 2"/>
          <p:cNvSpPr>
            <a:spLocks noGrp="1"/>
          </p:cNvSpPr>
          <p:nvPr>
            <p:ph type="pic" idx="1"/>
          </p:nvPr>
        </p:nvSpPr>
        <p:spPr>
          <a:xfrm>
            <a:off x="2"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50000"/>
                  </a:schemeClr>
                </a:solidFill>
              </a:defRPr>
            </a:lvl1pPr>
          </a:lstStyle>
          <a:p>
            <a:fld id="{D9B1492F-3717-1C4E-AE56-C7DC85DD46C7}" type="datetime1">
              <a:rPr lang="en-HK" smtClean="0"/>
              <a:t>2/8/2018</a:t>
            </a:fld>
            <a:endParaRPr lang="en-US"/>
          </a:p>
        </p:txBody>
      </p:sp>
      <p:grpSp>
        <p:nvGrpSpPr>
          <p:cNvPr id="12" name="Group 11"/>
          <p:cNvGrpSpPr/>
          <p:nvPr/>
        </p:nvGrpSpPr>
        <p:grpSpPr>
          <a:xfrm>
            <a:off x="8522664" y="6255259"/>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3">
                <a:duotone>
                  <a:schemeClr val="accent2">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15608683-CD8F-0443-93F2-32894688D9CD}" type="slidenum">
              <a:rPr lang="en-US" smtClean="0"/>
              <a:t>‹#›</a:t>
            </a:fld>
            <a:endParaRPr lang="en-US"/>
          </a:p>
        </p:txBody>
      </p:sp>
    </p:spTree>
    <p:extLst>
      <p:ext uri="{BB962C8B-B14F-4D97-AF65-F5344CB8AC3E}">
        <p14:creationId xmlns:p14="http://schemas.microsoft.com/office/powerpoint/2010/main" val="808808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9"/>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4">
                <a:duotone>
                  <a:schemeClr val="accent2">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6"/>
            <a:ext cx="2455164" cy="365125"/>
          </a:xfrm>
          <a:prstGeom prst="rect">
            <a:avLst/>
          </a:prstGeom>
        </p:spPr>
        <p:txBody>
          <a:bodyPr vert="horz" lIns="91440" tIns="45720" rIns="91440" bIns="45720" rtlCol="0" anchor="ctr"/>
          <a:lstStyle>
            <a:lvl1pPr algn="r">
              <a:defRPr sz="1000">
                <a:solidFill>
                  <a:schemeClr val="accent2">
                    <a:lumMod val="50000"/>
                  </a:schemeClr>
                </a:solidFill>
              </a:defRPr>
            </a:lvl1pPr>
          </a:lstStyle>
          <a:p>
            <a:fld id="{2AD30D4B-668A-5C48-9A8B-CAE5DAB75EE5}" type="datetime1">
              <a:rPr lang="en-HK" smtClean="0"/>
              <a:t>2/8/2018</a:t>
            </a:fld>
            <a:endParaRPr lang="en-US"/>
          </a:p>
        </p:txBody>
      </p:sp>
      <p:sp>
        <p:nvSpPr>
          <p:cNvPr id="5" name="Footer Placeholder 4"/>
          <p:cNvSpPr>
            <a:spLocks noGrp="1"/>
          </p:cNvSpPr>
          <p:nvPr>
            <p:ph type="ftr" sz="quarter" idx="3"/>
          </p:nvPr>
        </p:nvSpPr>
        <p:spPr>
          <a:xfrm>
            <a:off x="685800" y="6272786"/>
            <a:ext cx="4745736" cy="365125"/>
          </a:xfrm>
          <a:prstGeom prst="rect">
            <a:avLst/>
          </a:prstGeom>
        </p:spPr>
        <p:txBody>
          <a:bodyPr vert="horz" lIns="91440" tIns="45720" rIns="91440" bIns="45720" rtlCol="0" anchor="ctr"/>
          <a:lstStyle>
            <a:lvl1pPr algn="l">
              <a:defRPr sz="1000">
                <a:solidFill>
                  <a:schemeClr val="accent2">
                    <a:lumMod val="50000"/>
                  </a:schemeClr>
                </a:solidFill>
              </a:defRPr>
            </a:lvl1pPr>
          </a:lstStyle>
          <a:p>
            <a:endParaRPr lang="en-US"/>
          </a:p>
        </p:txBody>
      </p:sp>
      <p:sp>
        <p:nvSpPr>
          <p:cNvPr id="6" name="Slide Number Placeholder 5"/>
          <p:cNvSpPr>
            <a:spLocks noGrp="1"/>
          </p:cNvSpPr>
          <p:nvPr>
            <p:ph type="sldNum" sz="quarter" idx="4"/>
          </p:nvPr>
        </p:nvSpPr>
        <p:spPr>
          <a:xfrm>
            <a:off x="8483346" y="6272786"/>
            <a:ext cx="480060" cy="365125"/>
          </a:xfrm>
          <a:prstGeom prst="rect">
            <a:avLst/>
          </a:prstGeom>
        </p:spPr>
        <p:txBody>
          <a:bodyPr vert="horz" lIns="91440" tIns="45720" rIns="91440" bIns="45720" rtlCol="0" anchor="ctr"/>
          <a:lstStyle>
            <a:lvl1pPr algn="ctr">
              <a:defRPr sz="1100" b="1" spc="-70" baseline="0">
                <a:solidFill>
                  <a:srgbClr val="FFFFFF"/>
                </a:solidFill>
                <a:latin typeface="+mj-lt"/>
              </a:defRPr>
            </a:lvl1pPr>
          </a:lstStyle>
          <a:p>
            <a:fld id="{15608683-CD8F-0443-93F2-32894688D9CD}" type="slidenum">
              <a:rPr lang="en-US" smtClean="0"/>
              <a:t>‹#›</a:t>
            </a:fld>
            <a:endParaRPr lang="en-US"/>
          </a:p>
        </p:txBody>
      </p:sp>
      <p:pic>
        <p:nvPicPr>
          <p:cNvPr id="10" name="Picture 9"/>
          <p:cNvPicPr>
            <a:picLocks noChangeAspect="1"/>
          </p:cNvPicPr>
          <p:nvPr userDrawn="1"/>
        </p:nvPicPr>
        <p:blipFill>
          <a:blip r:embed="rId15"/>
          <a:stretch>
            <a:fillRect/>
          </a:stretch>
        </p:blipFill>
        <p:spPr>
          <a:xfrm>
            <a:off x="7824643" y="43524"/>
            <a:ext cx="1245781" cy="1245781"/>
          </a:xfrm>
          <a:prstGeom prst="rect">
            <a:avLst/>
          </a:prstGeom>
        </p:spPr>
      </p:pic>
    </p:spTree>
    <p:extLst>
      <p:ext uri="{BB962C8B-B14F-4D97-AF65-F5344CB8AC3E}">
        <p14:creationId xmlns:p14="http://schemas.microsoft.com/office/powerpoint/2010/main" val="1773595097"/>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4004" r:id="rId12"/>
  </p:sldLayoutIdLst>
  <p:hf hdr="0" ftr="0" dt="0"/>
  <p:txStyles>
    <p:titleStyle>
      <a:lvl1pPr algn="l" defTabSz="914400" rtl="0" eaLnBrk="1" latinLnBrk="0" hangingPunct="1">
        <a:lnSpc>
          <a:spcPct val="90000"/>
        </a:lnSpc>
        <a:spcBef>
          <a:spcPct val="0"/>
        </a:spcBef>
        <a:buNone/>
        <a:defRPr sz="4200" b="1" kern="1200" cap="none"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963335"/>
            <a:ext cx="2236394"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4487333"/>
            <a:ext cx="64008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685801"/>
            <a:ext cx="64008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6172202"/>
            <a:ext cx="120015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81383E9-2A67-49B6-9D42-B2320D83EB10}" type="datetimeFigureOut">
              <a:rPr lang="en-US" smtClean="0">
                <a:solidFill>
                  <a:srgbClr val="146194">
                    <a:lumMod val="50000"/>
                  </a:srgbClr>
                </a:solidFill>
              </a:rPr>
              <a:pPr/>
              <a:t>8/2/18</a:t>
            </a:fld>
            <a:endParaRPr lang="en-US">
              <a:solidFill>
                <a:srgbClr val="146194">
                  <a:lumMod val="50000"/>
                </a:srgbClr>
              </a:solidFill>
            </a:endParaRPr>
          </a:p>
        </p:txBody>
      </p:sp>
      <p:sp>
        <p:nvSpPr>
          <p:cNvPr id="5" name="Footer Placeholder 4"/>
          <p:cNvSpPr>
            <a:spLocks noGrp="1"/>
          </p:cNvSpPr>
          <p:nvPr>
            <p:ph type="ftr" sz="quarter" idx="3"/>
          </p:nvPr>
        </p:nvSpPr>
        <p:spPr>
          <a:xfrm>
            <a:off x="513159" y="6172202"/>
            <a:ext cx="565785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solidFill>
                <a:srgbClr val="146194">
                  <a:lumMod val="50000"/>
                </a:srgbClr>
              </a:solidFill>
            </a:endParaRPr>
          </a:p>
        </p:txBody>
      </p:sp>
      <p:sp>
        <p:nvSpPr>
          <p:cNvPr id="6" name="Slide Number Placeholder 5"/>
          <p:cNvSpPr>
            <a:spLocks noGrp="1"/>
          </p:cNvSpPr>
          <p:nvPr>
            <p:ph type="sldNum" sz="quarter" idx="4"/>
          </p:nvPr>
        </p:nvSpPr>
        <p:spPr>
          <a:xfrm>
            <a:off x="7772400" y="5578476"/>
            <a:ext cx="856684"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C4022A7-0D2A-4596-BB79-699827FD2614}" type="slidenum">
              <a:rPr lang="en-US" smtClean="0">
                <a:solidFill>
                  <a:srgbClr val="146194">
                    <a:lumMod val="50000"/>
                  </a:srgbClr>
                </a:solidFill>
              </a:rPr>
              <a:pPr/>
              <a:t>‹#›</a:t>
            </a:fld>
            <a:endParaRPr lang="en-US">
              <a:solidFill>
                <a:srgbClr val="146194">
                  <a:lumMod val="50000"/>
                </a:srgbClr>
              </a:solidFill>
            </a:endParaRPr>
          </a:p>
        </p:txBody>
      </p:sp>
    </p:spTree>
    <p:extLst>
      <p:ext uri="{BB962C8B-B14F-4D97-AF65-F5344CB8AC3E}">
        <p14:creationId xmlns:p14="http://schemas.microsoft.com/office/powerpoint/2010/main" val="2548706979"/>
      </p:ext>
    </p:extLst>
  </p:cSld>
  <p:clrMap bg1="dk1" tx1="lt1" bg2="dk2" tx2="lt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jia@tsinghua.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0.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tif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hcsi.cs.tsinghua.edu.cn/"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23454;&#39564;&#23460;&#39033;&#30446;&#22791;&#20221;/Sense%20run.mp4" TargetMode="External"/><Relationship Id="rId4" Type="http://schemas.openxmlformats.org/officeDocument/2006/relationships/hyperlink" Target="&#23454;&#39564;&#23460;&#39033;&#30446;&#22791;&#20221;/Anidraw.mp4"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www.cdwcommunit.com/resources/infographic/social-medi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8039" y="1379971"/>
            <a:ext cx="7845879" cy="3035808"/>
          </a:xfrm>
        </p:spPr>
        <p:txBody>
          <a:bodyPr>
            <a:normAutofit/>
          </a:bodyPr>
          <a:lstStyle/>
          <a:p>
            <a:pPr>
              <a:lnSpc>
                <a:spcPct val="120000"/>
              </a:lnSpc>
              <a:spcBef>
                <a:spcPts val="0"/>
              </a:spcBef>
            </a:pPr>
            <a:r>
              <a:rPr lang="en-US" sz="4800" b="1" dirty="0"/>
              <a:t>M</a:t>
            </a:r>
            <a:r>
              <a:rPr lang="en-US" altLang="zh-CN" sz="4800" b="1" dirty="0"/>
              <a:t>ental Health Computing via Harvesting </a:t>
            </a:r>
            <a:r>
              <a:rPr lang="en-US" sz="4800" b="1" dirty="0"/>
              <a:t>Social Media Data</a:t>
            </a:r>
            <a:endParaRPr lang="en-US" sz="4800" dirty="0"/>
          </a:p>
        </p:txBody>
      </p:sp>
      <p:sp>
        <p:nvSpPr>
          <p:cNvPr id="3" name="Subtitle 2"/>
          <p:cNvSpPr>
            <a:spLocks noGrp="1"/>
          </p:cNvSpPr>
          <p:nvPr>
            <p:ph type="subTitle" idx="1"/>
          </p:nvPr>
        </p:nvSpPr>
        <p:spPr>
          <a:xfrm>
            <a:off x="802386" y="4427220"/>
            <a:ext cx="5918454" cy="2113280"/>
          </a:xfrm>
        </p:spPr>
        <p:txBody>
          <a:bodyPr>
            <a:normAutofit/>
          </a:bodyPr>
          <a:lstStyle/>
          <a:p>
            <a:r>
              <a:rPr lang="cs-CZ" dirty="0"/>
              <a:t>Jia Jia </a:t>
            </a:r>
            <a:endParaRPr lang="en-US" dirty="0"/>
          </a:p>
          <a:p>
            <a:r>
              <a:rPr lang="en-US" dirty="0">
                <a:hlinkClick r:id="rId3"/>
              </a:rPr>
              <a:t>jjia@tsinghua.edu.cn</a:t>
            </a:r>
            <a:endParaRPr lang="en-US" dirty="0"/>
          </a:p>
          <a:p>
            <a:r>
              <a:rPr lang="en-US" dirty="0"/>
              <a:t>Tsinghua University</a:t>
            </a:r>
          </a:p>
          <a:p>
            <a:r>
              <a:rPr lang="en-US" altLang="zh-Hans" dirty="0"/>
              <a:t>02</a:t>
            </a:r>
            <a:r>
              <a:rPr lang="cs-CZ" altLang="zh-CN" dirty="0"/>
              <a:t>/</a:t>
            </a:r>
            <a:r>
              <a:rPr lang="en-US" altLang="zh-Hans" dirty="0"/>
              <a:t>08</a:t>
            </a:r>
            <a:r>
              <a:rPr lang="cs-CZ" altLang="zh-CN" dirty="0"/>
              <a:t>/201</a:t>
            </a:r>
            <a:r>
              <a:rPr lang="en-US" altLang="zh-CN" dirty="0"/>
              <a:t>8</a:t>
            </a:r>
            <a:endParaRPr lang="cs-CZ" altLang="zh-CN" dirty="0"/>
          </a:p>
          <a:p>
            <a:endParaRPr lang="en-US" dirty="0"/>
          </a:p>
        </p:txBody>
      </p:sp>
    </p:spTree>
    <p:extLst>
      <p:ext uri="{BB962C8B-B14F-4D97-AF65-F5344CB8AC3E}">
        <p14:creationId xmlns:p14="http://schemas.microsoft.com/office/powerpoint/2010/main" val="198723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20" y="373489"/>
            <a:ext cx="7651827" cy="5750417"/>
          </a:xfrm>
          <a:prstGeom prst="rect">
            <a:avLst/>
          </a:prstGeom>
        </p:spPr>
      </p:pic>
      <p:sp>
        <p:nvSpPr>
          <p:cNvPr id="6" name="TextBox 5"/>
          <p:cNvSpPr txBox="1"/>
          <p:nvPr/>
        </p:nvSpPr>
        <p:spPr>
          <a:xfrm>
            <a:off x="425304" y="6349285"/>
            <a:ext cx="7095959" cy="369332"/>
          </a:xfrm>
          <a:prstGeom prst="rect">
            <a:avLst/>
          </a:prstGeom>
          <a:noFill/>
        </p:spPr>
        <p:txBody>
          <a:bodyPr wrap="square" rtlCol="0">
            <a:spAutoFit/>
          </a:bodyPr>
          <a:lstStyle/>
          <a:p>
            <a:r>
              <a:rPr lang="en-US" dirty="0"/>
              <a:t>http://</a:t>
            </a:r>
            <a:r>
              <a:rPr lang="en-US" dirty="0" err="1"/>
              <a:t>time.com</a:t>
            </a:r>
            <a:r>
              <a:rPr lang="en-US" dirty="0"/>
              <a:t>/3668183/stress-social-media/</a:t>
            </a:r>
          </a:p>
        </p:txBody>
      </p:sp>
      <p:sp>
        <p:nvSpPr>
          <p:cNvPr id="7" name="Slide Number Placeholder 6"/>
          <p:cNvSpPr>
            <a:spLocks noGrp="1"/>
          </p:cNvSpPr>
          <p:nvPr>
            <p:ph type="sldNum" sz="quarter" idx="12"/>
          </p:nvPr>
        </p:nvSpPr>
        <p:spPr/>
        <p:txBody>
          <a:bodyPr/>
          <a:lstStyle/>
          <a:p>
            <a:fld id="{15608683-CD8F-0443-93F2-32894688D9CD}" type="slidenum">
              <a:rPr lang="en-US" smtClean="0"/>
              <a:t>10</a:t>
            </a:fld>
            <a:endParaRPr lang="en-US"/>
          </a:p>
        </p:txBody>
      </p:sp>
    </p:spTree>
    <p:extLst>
      <p:ext uri="{BB962C8B-B14F-4D97-AF65-F5344CB8AC3E}">
        <p14:creationId xmlns:p14="http://schemas.microsoft.com/office/powerpoint/2010/main" val="304487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60865" y="2527004"/>
            <a:ext cx="9859037" cy="4469219"/>
            <a:chOff x="145310" y="1761460"/>
            <a:chExt cx="12358578" cy="4469219"/>
          </a:xfrm>
        </p:grpSpPr>
        <p:sp>
          <p:nvSpPr>
            <p:cNvPr id="8" name="Freeform 7"/>
            <p:cNvSpPr/>
            <p:nvPr/>
          </p:nvSpPr>
          <p:spPr>
            <a:xfrm>
              <a:off x="145310" y="1761460"/>
              <a:ext cx="12355033" cy="4444409"/>
            </a:xfrm>
            <a:custGeom>
              <a:avLst/>
              <a:gdLst>
                <a:gd name="connsiteX0" fmla="*/ 0 w 10744200"/>
                <a:gd name="connsiteY0" fmla="*/ 693059 h 3643862"/>
                <a:gd name="connsiteX1" fmla="*/ 1685925 w 10744200"/>
                <a:gd name="connsiteY1" fmla="*/ 21546 h 3643862"/>
                <a:gd name="connsiteX2" fmla="*/ 2786063 w 10744200"/>
                <a:gd name="connsiteY2" fmla="*/ 1407434 h 3643862"/>
                <a:gd name="connsiteX3" fmla="*/ 4600575 w 10744200"/>
                <a:gd name="connsiteY3" fmla="*/ 793071 h 3643862"/>
                <a:gd name="connsiteX4" fmla="*/ 6715125 w 10744200"/>
                <a:gd name="connsiteY4" fmla="*/ 3607709 h 3643862"/>
                <a:gd name="connsiteX5" fmla="*/ 8886825 w 10744200"/>
                <a:gd name="connsiteY5" fmla="*/ 2436134 h 3643862"/>
                <a:gd name="connsiteX6" fmla="*/ 10744200 w 10744200"/>
                <a:gd name="connsiteY6" fmla="*/ 3150509 h 364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4200" h="3643862">
                  <a:moveTo>
                    <a:pt x="0" y="693059"/>
                  </a:moveTo>
                  <a:cubicBezTo>
                    <a:pt x="610790" y="297771"/>
                    <a:pt x="1221581" y="-97516"/>
                    <a:pt x="1685925" y="21546"/>
                  </a:cubicBezTo>
                  <a:cubicBezTo>
                    <a:pt x="2150269" y="140608"/>
                    <a:pt x="2300288" y="1278847"/>
                    <a:pt x="2786063" y="1407434"/>
                  </a:cubicBezTo>
                  <a:cubicBezTo>
                    <a:pt x="3271838" y="1536021"/>
                    <a:pt x="3945731" y="426359"/>
                    <a:pt x="4600575" y="793071"/>
                  </a:cubicBezTo>
                  <a:cubicBezTo>
                    <a:pt x="5255419" y="1159783"/>
                    <a:pt x="6000750" y="3333865"/>
                    <a:pt x="6715125" y="3607709"/>
                  </a:cubicBezTo>
                  <a:cubicBezTo>
                    <a:pt x="7429500" y="3881553"/>
                    <a:pt x="8215313" y="2512334"/>
                    <a:pt x="8886825" y="2436134"/>
                  </a:cubicBezTo>
                  <a:cubicBezTo>
                    <a:pt x="9558338" y="2359934"/>
                    <a:pt x="10396538" y="2986203"/>
                    <a:pt x="10744200" y="3150509"/>
                  </a:cubicBezTo>
                </a:path>
              </a:pathLst>
            </a:custGeom>
            <a:noFill/>
            <a:ln w="1270000" cap="sq">
              <a:solidFill>
                <a:schemeClr val="bg1"/>
              </a:solidFill>
              <a:tailEnd type="none"/>
            </a:ln>
            <a:scene3d>
              <a:camera prst="orthographicFront">
                <a:rot lat="18599993"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reeform 8"/>
            <p:cNvSpPr/>
            <p:nvPr/>
          </p:nvSpPr>
          <p:spPr>
            <a:xfrm>
              <a:off x="148855" y="1786270"/>
              <a:ext cx="12355033" cy="4444409"/>
            </a:xfrm>
            <a:custGeom>
              <a:avLst/>
              <a:gdLst>
                <a:gd name="connsiteX0" fmla="*/ 0 w 10744200"/>
                <a:gd name="connsiteY0" fmla="*/ 693059 h 3643862"/>
                <a:gd name="connsiteX1" fmla="*/ 1685925 w 10744200"/>
                <a:gd name="connsiteY1" fmla="*/ 21546 h 3643862"/>
                <a:gd name="connsiteX2" fmla="*/ 2786063 w 10744200"/>
                <a:gd name="connsiteY2" fmla="*/ 1407434 h 3643862"/>
                <a:gd name="connsiteX3" fmla="*/ 4600575 w 10744200"/>
                <a:gd name="connsiteY3" fmla="*/ 793071 h 3643862"/>
                <a:gd name="connsiteX4" fmla="*/ 6715125 w 10744200"/>
                <a:gd name="connsiteY4" fmla="*/ 3607709 h 3643862"/>
                <a:gd name="connsiteX5" fmla="*/ 8886825 w 10744200"/>
                <a:gd name="connsiteY5" fmla="*/ 2436134 h 3643862"/>
                <a:gd name="connsiteX6" fmla="*/ 10744200 w 10744200"/>
                <a:gd name="connsiteY6" fmla="*/ 3150509 h 364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4200" h="3643862">
                  <a:moveTo>
                    <a:pt x="0" y="693059"/>
                  </a:moveTo>
                  <a:cubicBezTo>
                    <a:pt x="610790" y="297771"/>
                    <a:pt x="1221581" y="-97516"/>
                    <a:pt x="1685925" y="21546"/>
                  </a:cubicBezTo>
                  <a:cubicBezTo>
                    <a:pt x="2150269" y="140608"/>
                    <a:pt x="2300288" y="1278847"/>
                    <a:pt x="2786063" y="1407434"/>
                  </a:cubicBezTo>
                  <a:cubicBezTo>
                    <a:pt x="3271838" y="1536021"/>
                    <a:pt x="3945731" y="426359"/>
                    <a:pt x="4600575" y="793071"/>
                  </a:cubicBezTo>
                  <a:cubicBezTo>
                    <a:pt x="5255419" y="1159783"/>
                    <a:pt x="6000750" y="3333865"/>
                    <a:pt x="6715125" y="3607709"/>
                  </a:cubicBezTo>
                  <a:cubicBezTo>
                    <a:pt x="7429500" y="3881553"/>
                    <a:pt x="8215313" y="2512334"/>
                    <a:pt x="8886825" y="2436134"/>
                  </a:cubicBezTo>
                  <a:cubicBezTo>
                    <a:pt x="9558338" y="2359934"/>
                    <a:pt x="10396538" y="2986203"/>
                    <a:pt x="10744200" y="3150509"/>
                  </a:cubicBezTo>
                </a:path>
              </a:pathLst>
            </a:custGeom>
            <a:noFill/>
            <a:ln w="50800" cap="sq">
              <a:solidFill>
                <a:schemeClr val="tx1"/>
              </a:solidFill>
              <a:prstDash val="dash"/>
              <a:tailEnd type="none"/>
            </a:ln>
            <a:scene3d>
              <a:camera prst="orthographicFront">
                <a:rot lat="18599993"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3" name="Group 12"/>
          <p:cNvGrpSpPr/>
          <p:nvPr/>
        </p:nvGrpSpPr>
        <p:grpSpPr>
          <a:xfrm>
            <a:off x="361513" y="2012236"/>
            <a:ext cx="882503" cy="1403499"/>
            <a:chOff x="-1176670" y="-1616149"/>
            <a:chExt cx="1176671" cy="1889051"/>
          </a:xfrm>
        </p:grpSpPr>
        <p:cxnSp>
          <p:nvCxnSpPr>
            <p:cNvPr id="11" name="Straight Connector 10"/>
            <p:cNvCxnSpPr/>
            <p:nvPr/>
          </p:nvCxnSpPr>
          <p:spPr>
            <a:xfrm>
              <a:off x="-1176670" y="-1616149"/>
              <a:ext cx="0" cy="1889051"/>
            </a:xfrm>
            <a:prstGeom prst="line">
              <a:avLst/>
            </a:prstGeom>
            <a:ln w="79375">
              <a:solidFill>
                <a:schemeClr val="tx2">
                  <a:alpha val="60000"/>
                </a:schemeClr>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12" name="Wave 11"/>
            <p:cNvSpPr/>
            <p:nvPr/>
          </p:nvSpPr>
          <p:spPr>
            <a:xfrm>
              <a:off x="-1176669" y="-1616149"/>
              <a:ext cx="1176670" cy="999461"/>
            </a:xfrm>
            <a:prstGeom prst="wave">
              <a:avLst/>
            </a:prstGeom>
            <a:gradFill flip="none" rotWithShape="1">
              <a:gsLst>
                <a:gs pos="10000">
                  <a:schemeClr val="bg2">
                    <a:tint val="97000"/>
                    <a:hueMod val="92000"/>
                    <a:satMod val="169000"/>
                    <a:lumMod val="164000"/>
                  </a:schemeClr>
                </a:gs>
                <a:gs pos="100000">
                  <a:schemeClr val="bg2">
                    <a:shade val="96000"/>
                    <a:satMod val="120000"/>
                    <a:lumMod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2007</a:t>
              </a:r>
            </a:p>
          </p:txBody>
        </p:sp>
      </p:grpSp>
      <p:grpSp>
        <p:nvGrpSpPr>
          <p:cNvPr id="15" name="Group 14"/>
          <p:cNvGrpSpPr/>
          <p:nvPr/>
        </p:nvGrpSpPr>
        <p:grpSpPr>
          <a:xfrm>
            <a:off x="1722451" y="2806837"/>
            <a:ext cx="882503" cy="1416199"/>
            <a:chOff x="-1176670" y="-1633243"/>
            <a:chExt cx="1176671" cy="1906145"/>
          </a:xfrm>
        </p:grpSpPr>
        <p:cxnSp>
          <p:nvCxnSpPr>
            <p:cNvPr id="16" name="Straight Connector 15"/>
            <p:cNvCxnSpPr/>
            <p:nvPr/>
          </p:nvCxnSpPr>
          <p:spPr>
            <a:xfrm>
              <a:off x="-1176670" y="-1616149"/>
              <a:ext cx="0" cy="1889051"/>
            </a:xfrm>
            <a:prstGeom prst="line">
              <a:avLst/>
            </a:prstGeom>
            <a:ln w="79375">
              <a:solidFill>
                <a:schemeClr val="tx2">
                  <a:alpha val="60000"/>
                </a:schemeClr>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17" name="Wave 16"/>
            <p:cNvSpPr/>
            <p:nvPr/>
          </p:nvSpPr>
          <p:spPr>
            <a:xfrm>
              <a:off x="-1176669" y="-1633243"/>
              <a:ext cx="1176670" cy="999461"/>
            </a:xfrm>
            <a:prstGeom prst="wave">
              <a:avLst/>
            </a:prstGeom>
            <a:gradFill flip="none" rotWithShape="1">
              <a:gsLst>
                <a:gs pos="10000">
                  <a:schemeClr val="bg2">
                    <a:tint val="97000"/>
                    <a:hueMod val="92000"/>
                    <a:satMod val="169000"/>
                    <a:lumMod val="164000"/>
                  </a:schemeClr>
                </a:gs>
                <a:gs pos="100000">
                  <a:schemeClr val="bg2">
                    <a:shade val="96000"/>
                    <a:satMod val="120000"/>
                    <a:lumMod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a:p>
              <a:pPr algn="ctr"/>
              <a:r>
                <a:rPr lang="en-US" dirty="0">
                  <a:solidFill>
                    <a:prstClr val="white"/>
                  </a:solidFill>
                </a:rPr>
                <a:t>2011</a:t>
              </a:r>
            </a:p>
            <a:p>
              <a:pPr algn="ctr"/>
              <a:endParaRPr lang="en-US" dirty="0">
                <a:solidFill>
                  <a:prstClr val="white"/>
                </a:solidFill>
              </a:endParaRPr>
            </a:p>
          </p:txBody>
        </p:sp>
      </p:grpSp>
      <p:grpSp>
        <p:nvGrpSpPr>
          <p:cNvPr id="18" name="Group 17"/>
          <p:cNvGrpSpPr/>
          <p:nvPr/>
        </p:nvGrpSpPr>
        <p:grpSpPr>
          <a:xfrm>
            <a:off x="3393574" y="2450800"/>
            <a:ext cx="882503" cy="1403499"/>
            <a:chOff x="-1176670" y="-1616149"/>
            <a:chExt cx="1176671" cy="1889051"/>
          </a:xfrm>
        </p:grpSpPr>
        <p:cxnSp>
          <p:nvCxnSpPr>
            <p:cNvPr id="19" name="Straight Connector 18"/>
            <p:cNvCxnSpPr/>
            <p:nvPr/>
          </p:nvCxnSpPr>
          <p:spPr>
            <a:xfrm>
              <a:off x="-1176670" y="-1616149"/>
              <a:ext cx="0" cy="1889051"/>
            </a:xfrm>
            <a:prstGeom prst="line">
              <a:avLst/>
            </a:prstGeom>
            <a:ln w="79375">
              <a:solidFill>
                <a:schemeClr val="tx2">
                  <a:alpha val="60000"/>
                </a:schemeClr>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20" name="Wave 19"/>
            <p:cNvSpPr/>
            <p:nvPr/>
          </p:nvSpPr>
          <p:spPr>
            <a:xfrm>
              <a:off x="-1176669" y="-1616149"/>
              <a:ext cx="1176670" cy="999461"/>
            </a:xfrm>
            <a:prstGeom prst="wave">
              <a:avLst/>
            </a:prstGeom>
            <a:gradFill flip="none" rotWithShape="1">
              <a:gsLst>
                <a:gs pos="10000">
                  <a:schemeClr val="bg2">
                    <a:tint val="97000"/>
                    <a:hueMod val="92000"/>
                    <a:satMod val="169000"/>
                    <a:lumMod val="164000"/>
                  </a:schemeClr>
                </a:gs>
                <a:gs pos="100000">
                  <a:schemeClr val="bg2">
                    <a:shade val="96000"/>
                    <a:satMod val="120000"/>
                    <a:lumMod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2013</a:t>
              </a:r>
            </a:p>
          </p:txBody>
        </p:sp>
      </p:grpSp>
      <p:grpSp>
        <p:nvGrpSpPr>
          <p:cNvPr id="21" name="Group 20"/>
          <p:cNvGrpSpPr/>
          <p:nvPr/>
        </p:nvGrpSpPr>
        <p:grpSpPr>
          <a:xfrm>
            <a:off x="5419954" y="4652035"/>
            <a:ext cx="1209446" cy="1403499"/>
            <a:chOff x="-1176670" y="-1616149"/>
            <a:chExt cx="1176671" cy="1889051"/>
          </a:xfrm>
        </p:grpSpPr>
        <p:cxnSp>
          <p:nvCxnSpPr>
            <p:cNvPr id="22" name="Straight Connector 21"/>
            <p:cNvCxnSpPr/>
            <p:nvPr/>
          </p:nvCxnSpPr>
          <p:spPr>
            <a:xfrm>
              <a:off x="-1176670" y="-1616149"/>
              <a:ext cx="0" cy="1889051"/>
            </a:xfrm>
            <a:prstGeom prst="line">
              <a:avLst/>
            </a:prstGeom>
            <a:ln w="79375">
              <a:solidFill>
                <a:schemeClr val="tx2">
                  <a:alpha val="60000"/>
                </a:schemeClr>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23" name="Wave 22"/>
            <p:cNvSpPr/>
            <p:nvPr/>
          </p:nvSpPr>
          <p:spPr>
            <a:xfrm>
              <a:off x="-1176669" y="-1616149"/>
              <a:ext cx="1176670" cy="999461"/>
            </a:xfrm>
            <a:prstGeom prst="wave">
              <a:avLst/>
            </a:prstGeom>
            <a:gradFill flip="none" rotWithShape="1">
              <a:gsLst>
                <a:gs pos="10000">
                  <a:schemeClr val="bg2">
                    <a:tint val="97000"/>
                    <a:hueMod val="92000"/>
                    <a:satMod val="169000"/>
                    <a:lumMod val="164000"/>
                  </a:schemeClr>
                </a:gs>
                <a:gs pos="100000">
                  <a:schemeClr val="bg2">
                    <a:shade val="96000"/>
                    <a:satMod val="120000"/>
                    <a:lumMod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Present</a:t>
              </a:r>
            </a:p>
          </p:txBody>
        </p:sp>
      </p:grpSp>
      <p:grpSp>
        <p:nvGrpSpPr>
          <p:cNvPr id="24" name="Group 23"/>
          <p:cNvGrpSpPr/>
          <p:nvPr/>
        </p:nvGrpSpPr>
        <p:grpSpPr>
          <a:xfrm>
            <a:off x="7768995" y="3787017"/>
            <a:ext cx="882503" cy="1403499"/>
            <a:chOff x="-1176670" y="-1616149"/>
            <a:chExt cx="1176671" cy="1889051"/>
          </a:xfrm>
        </p:grpSpPr>
        <p:cxnSp>
          <p:nvCxnSpPr>
            <p:cNvPr id="25" name="Straight Connector 24"/>
            <p:cNvCxnSpPr/>
            <p:nvPr/>
          </p:nvCxnSpPr>
          <p:spPr>
            <a:xfrm>
              <a:off x="-1176670" y="-1616149"/>
              <a:ext cx="0" cy="1889051"/>
            </a:xfrm>
            <a:prstGeom prst="line">
              <a:avLst/>
            </a:prstGeom>
            <a:ln w="79375">
              <a:solidFill>
                <a:schemeClr val="tx2">
                  <a:alpha val="60000"/>
                </a:schemeClr>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26" name="Wave 25"/>
            <p:cNvSpPr/>
            <p:nvPr/>
          </p:nvSpPr>
          <p:spPr>
            <a:xfrm>
              <a:off x="-1176669" y="-1616149"/>
              <a:ext cx="1176670" cy="999461"/>
            </a:xfrm>
            <a:prstGeom prst="wave">
              <a:avLst/>
            </a:prstGeom>
            <a:gradFill flip="none" rotWithShape="1">
              <a:gsLst>
                <a:gs pos="10000">
                  <a:schemeClr val="bg2">
                    <a:tint val="97000"/>
                    <a:hueMod val="92000"/>
                    <a:satMod val="169000"/>
                    <a:lumMod val="164000"/>
                  </a:schemeClr>
                </a:gs>
                <a:gs pos="100000">
                  <a:schemeClr val="bg2">
                    <a:shade val="96000"/>
                    <a:satMod val="120000"/>
                    <a:lumMod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Future</a:t>
              </a:r>
            </a:p>
          </p:txBody>
        </p:sp>
      </p:grpSp>
      <p:sp>
        <p:nvSpPr>
          <p:cNvPr id="27" name="TextBox 26"/>
          <p:cNvSpPr txBox="1"/>
          <p:nvPr/>
        </p:nvSpPr>
        <p:spPr>
          <a:xfrm>
            <a:off x="83454" y="13314"/>
            <a:ext cx="2854299" cy="1938992"/>
          </a:xfrm>
          <a:prstGeom prst="rect">
            <a:avLst/>
          </a:prstGeom>
          <a:noFill/>
          <a:ln>
            <a:solidFill>
              <a:schemeClr val="accent1"/>
            </a:solidFill>
          </a:ln>
        </p:spPr>
        <p:txBody>
          <a:bodyPr wrap="square" rtlCol="0">
            <a:spAutoFit/>
          </a:bodyPr>
          <a:lstStyle/>
          <a:p>
            <a:pPr marL="285750" indent="-285750">
              <a:buFont typeface="Arial" charset="0"/>
              <a:buChar char="•"/>
            </a:pPr>
            <a:r>
              <a:rPr lang="en-US" sz="2000" b="1" dirty="0">
                <a:solidFill>
                  <a:srgbClr val="FF0000"/>
                </a:solidFill>
                <a:latin typeface="Calibri"/>
              </a:rPr>
              <a:t>Health 2.0.</a:t>
            </a:r>
          </a:p>
          <a:p>
            <a:r>
              <a:rPr lang="en-US" sz="2000" dirty="0">
                <a:latin typeface="Calibri"/>
              </a:rPr>
              <a:t>The Economist (2007)</a:t>
            </a:r>
          </a:p>
          <a:p>
            <a:pPr marL="285750" indent="-285750">
              <a:buFont typeface="Arial" charset="0"/>
              <a:buChar char="•"/>
            </a:pPr>
            <a:r>
              <a:rPr lang="en-US" altLang="zh-CN" sz="2000" dirty="0">
                <a:latin typeface="Calibri"/>
              </a:rPr>
              <a:t>Researchers started to notice the rise of “user-generated content”</a:t>
            </a:r>
            <a:endParaRPr lang="zh-CN" altLang="en-US" sz="2000" dirty="0">
              <a:latin typeface="Calibri"/>
            </a:endParaRPr>
          </a:p>
        </p:txBody>
      </p:sp>
      <p:sp>
        <p:nvSpPr>
          <p:cNvPr id="28" name="TextBox 27"/>
          <p:cNvSpPr txBox="1"/>
          <p:nvPr/>
        </p:nvSpPr>
        <p:spPr>
          <a:xfrm>
            <a:off x="261136" y="4865511"/>
            <a:ext cx="2922630" cy="1938992"/>
          </a:xfrm>
          <a:prstGeom prst="rect">
            <a:avLst/>
          </a:prstGeom>
          <a:noFill/>
          <a:ln>
            <a:solidFill>
              <a:schemeClr val="accent1"/>
            </a:solidFill>
          </a:ln>
        </p:spPr>
        <p:txBody>
          <a:bodyPr wrap="square" rtlCol="0">
            <a:spAutoFit/>
          </a:bodyPr>
          <a:lstStyle/>
          <a:p>
            <a:pPr marL="285750" lvl="0" indent="-285750">
              <a:buFont typeface="Arial" panose="020B0604020202020204" pitchFamily="34" charset="0"/>
              <a:buChar char="•"/>
            </a:pPr>
            <a:r>
              <a:rPr lang="en-US" altLang="zh-CN" sz="2000" dirty="0">
                <a:solidFill>
                  <a:srgbClr val="FF0000"/>
                </a:solidFill>
                <a:latin typeface="Calibri"/>
              </a:rPr>
              <a:t>Disease Detection &amp; Tracking for Public</a:t>
            </a:r>
            <a:r>
              <a:rPr lang="zh-CN" altLang="en-US" sz="2000" dirty="0">
                <a:solidFill>
                  <a:srgbClr val="FF0000"/>
                </a:solidFill>
                <a:latin typeface="Calibri"/>
              </a:rPr>
              <a:t> </a:t>
            </a:r>
            <a:r>
              <a:rPr lang="en-US" altLang="zh-CN" sz="2000" dirty="0">
                <a:solidFill>
                  <a:srgbClr val="FF0000"/>
                </a:solidFill>
                <a:latin typeface="Calibri"/>
              </a:rPr>
              <a:t>Physical</a:t>
            </a:r>
            <a:r>
              <a:rPr lang="zh-CN" altLang="en-US" sz="2000" dirty="0">
                <a:solidFill>
                  <a:srgbClr val="FF0000"/>
                </a:solidFill>
                <a:latin typeface="Calibri"/>
              </a:rPr>
              <a:t> </a:t>
            </a:r>
            <a:r>
              <a:rPr lang="en-US" altLang="zh-CN" sz="2000" dirty="0">
                <a:solidFill>
                  <a:srgbClr val="FF0000"/>
                </a:solidFill>
                <a:latin typeface="Calibri"/>
              </a:rPr>
              <a:t>Health</a:t>
            </a:r>
            <a:r>
              <a:rPr lang="zh-CN" altLang="en-US" sz="2000" dirty="0">
                <a:solidFill>
                  <a:srgbClr val="FF0000"/>
                </a:solidFill>
                <a:latin typeface="Calibri"/>
              </a:rPr>
              <a:t> </a:t>
            </a:r>
            <a:r>
              <a:rPr lang="en-US" altLang="zh-CN" sz="2000" dirty="0">
                <a:solidFill>
                  <a:srgbClr val="FF0000"/>
                </a:solidFill>
                <a:latin typeface="Calibri"/>
              </a:rPr>
              <a:t>Care</a:t>
            </a:r>
          </a:p>
          <a:p>
            <a:pPr marL="285750" indent="-285750">
              <a:buFont typeface="Arial" panose="020B0604020202020204" pitchFamily="34" charset="0"/>
              <a:buChar char="•"/>
            </a:pPr>
            <a:r>
              <a:rPr lang="en-US" altLang="zh-CN" sz="2000" dirty="0">
                <a:latin typeface="Calibri"/>
              </a:rPr>
              <a:t>Using social media data to predict outbreaks of epidemics </a:t>
            </a:r>
          </a:p>
        </p:txBody>
      </p:sp>
      <p:sp>
        <p:nvSpPr>
          <p:cNvPr id="29" name="TextBox 28"/>
          <p:cNvSpPr txBox="1"/>
          <p:nvPr/>
        </p:nvSpPr>
        <p:spPr>
          <a:xfrm>
            <a:off x="3096133" y="270179"/>
            <a:ext cx="2421821" cy="1938992"/>
          </a:xfrm>
          <a:prstGeom prst="rect">
            <a:avLst/>
          </a:prstGeom>
          <a:noFill/>
          <a:ln>
            <a:solidFill>
              <a:schemeClr val="accent1"/>
            </a:solidFill>
          </a:ln>
        </p:spPr>
        <p:txBody>
          <a:bodyPr wrap="square" rtlCol="0">
            <a:spAutoFit/>
          </a:bodyPr>
          <a:lstStyle/>
          <a:p>
            <a:pPr marL="285750" lvl="0" indent="-285750">
              <a:buFont typeface="Arial" panose="020B0604020202020204" pitchFamily="34" charset="0"/>
              <a:buChar char="•"/>
            </a:pPr>
            <a:r>
              <a:rPr lang="en-US" altLang="zh-CN" sz="2000" b="1" dirty="0">
                <a:solidFill>
                  <a:srgbClr val="FF0000"/>
                </a:solidFill>
                <a:latin typeface="Calibri"/>
              </a:rPr>
              <a:t>Public</a:t>
            </a:r>
            <a:r>
              <a:rPr lang="zh-CN" altLang="en-US" sz="2000" b="1" dirty="0">
                <a:solidFill>
                  <a:srgbClr val="FF0000"/>
                </a:solidFill>
                <a:latin typeface="Calibri"/>
              </a:rPr>
              <a:t> </a:t>
            </a:r>
            <a:r>
              <a:rPr lang="en-US" altLang="zh-CN" sz="2000" b="1" dirty="0">
                <a:solidFill>
                  <a:srgbClr val="FF0000"/>
                </a:solidFill>
                <a:latin typeface="Calibri"/>
              </a:rPr>
              <a:t>Mental</a:t>
            </a:r>
            <a:r>
              <a:rPr lang="zh-CN" altLang="en-US" sz="2000" b="1" dirty="0">
                <a:solidFill>
                  <a:srgbClr val="FF0000"/>
                </a:solidFill>
                <a:latin typeface="Calibri"/>
              </a:rPr>
              <a:t> </a:t>
            </a:r>
            <a:r>
              <a:rPr lang="en-US" altLang="zh-CN" sz="2000" b="1" dirty="0">
                <a:solidFill>
                  <a:srgbClr val="FF0000"/>
                </a:solidFill>
                <a:latin typeface="Calibri"/>
              </a:rPr>
              <a:t>Health</a:t>
            </a:r>
            <a:r>
              <a:rPr lang="zh-CN" altLang="en-US" sz="2000" b="1" dirty="0">
                <a:solidFill>
                  <a:srgbClr val="FF0000"/>
                </a:solidFill>
                <a:latin typeface="Calibri"/>
              </a:rPr>
              <a:t> </a:t>
            </a:r>
            <a:r>
              <a:rPr lang="en-US" altLang="zh-CN" sz="2000" b="1" dirty="0">
                <a:solidFill>
                  <a:srgbClr val="FF0000"/>
                </a:solidFill>
                <a:latin typeface="Calibri"/>
              </a:rPr>
              <a:t>Care</a:t>
            </a:r>
          </a:p>
          <a:p>
            <a:pPr marL="285750" lvl="0" indent="-285750">
              <a:buFont typeface="Arial" panose="020B0604020202020204" pitchFamily="34" charset="0"/>
              <a:buChar char="•"/>
            </a:pPr>
            <a:r>
              <a:rPr lang="en-US" altLang="zh-CN" sz="2000" dirty="0">
                <a:latin typeface="Calibri"/>
              </a:rPr>
              <a:t>Using social media data for suicide monitoring in public</a:t>
            </a:r>
          </a:p>
        </p:txBody>
      </p:sp>
      <p:sp>
        <p:nvSpPr>
          <p:cNvPr id="30" name="TextBox 29"/>
          <p:cNvSpPr txBox="1"/>
          <p:nvPr/>
        </p:nvSpPr>
        <p:spPr>
          <a:xfrm>
            <a:off x="4381500" y="2549774"/>
            <a:ext cx="2667000" cy="1938992"/>
          </a:xfrm>
          <a:prstGeom prst="rect">
            <a:avLst/>
          </a:prstGeom>
          <a:noFill/>
          <a:ln>
            <a:solidFill>
              <a:schemeClr val="accent1"/>
            </a:solidFill>
          </a:ln>
        </p:spPr>
        <p:txBody>
          <a:bodyPr wrap="square" rtlCol="0">
            <a:spAutoFit/>
          </a:bodyPr>
          <a:lstStyle/>
          <a:p>
            <a:pPr marL="285750" lvl="0" indent="-285750">
              <a:buFont typeface="Arial" panose="020B0604020202020204" pitchFamily="34" charset="0"/>
              <a:buChar char="•"/>
            </a:pPr>
            <a:r>
              <a:rPr lang="en-US" altLang="zh-CN" sz="2000" b="1" dirty="0">
                <a:solidFill>
                  <a:srgbClr val="FF0000"/>
                </a:solidFill>
                <a:latin typeface="Calibri"/>
              </a:rPr>
              <a:t>Individual Mental</a:t>
            </a:r>
            <a:r>
              <a:rPr lang="zh-CN" altLang="en-US" sz="2000" b="1" dirty="0">
                <a:solidFill>
                  <a:srgbClr val="FF0000"/>
                </a:solidFill>
                <a:latin typeface="Calibri"/>
              </a:rPr>
              <a:t> </a:t>
            </a:r>
            <a:r>
              <a:rPr lang="en-US" altLang="zh-CN" sz="2000" b="1" dirty="0">
                <a:solidFill>
                  <a:srgbClr val="FF0000"/>
                </a:solidFill>
                <a:latin typeface="Calibri"/>
              </a:rPr>
              <a:t>Health</a:t>
            </a:r>
            <a:r>
              <a:rPr lang="zh-CN" altLang="en-US" sz="2000" b="1" dirty="0">
                <a:solidFill>
                  <a:srgbClr val="FF0000"/>
                </a:solidFill>
                <a:latin typeface="Calibri"/>
              </a:rPr>
              <a:t> </a:t>
            </a:r>
            <a:r>
              <a:rPr lang="en-US" altLang="zh-CN" sz="2000" b="1" dirty="0">
                <a:solidFill>
                  <a:srgbClr val="FF0000"/>
                </a:solidFill>
                <a:latin typeface="Calibri"/>
              </a:rPr>
              <a:t>Care</a:t>
            </a:r>
          </a:p>
          <a:p>
            <a:pPr marL="285750" lvl="0" indent="-285750">
              <a:buFont typeface="Arial" charset="0"/>
              <a:buChar char="•"/>
            </a:pPr>
            <a:r>
              <a:rPr lang="en-US" altLang="zh-CN" sz="2000" dirty="0">
                <a:latin typeface="Calibri"/>
              </a:rPr>
              <a:t>Using social media data for emotions, depress  or stress  detection</a:t>
            </a:r>
            <a:endParaRPr lang="en-US" sz="2000" dirty="0">
              <a:solidFill>
                <a:prstClr val="white"/>
              </a:solidFill>
              <a:latin typeface="Calibri"/>
            </a:endParaRPr>
          </a:p>
        </p:txBody>
      </p:sp>
      <p:sp>
        <p:nvSpPr>
          <p:cNvPr id="31" name="TextBox 30"/>
          <p:cNvSpPr txBox="1"/>
          <p:nvPr/>
        </p:nvSpPr>
        <p:spPr>
          <a:xfrm>
            <a:off x="7221994" y="2016137"/>
            <a:ext cx="1876802" cy="1477328"/>
          </a:xfrm>
          <a:prstGeom prst="rect">
            <a:avLst/>
          </a:prstGeom>
          <a:noFill/>
          <a:ln>
            <a:solidFill>
              <a:schemeClr val="accent1"/>
            </a:solidFill>
          </a:ln>
        </p:spPr>
        <p:txBody>
          <a:bodyPr wrap="square" lIns="0" rIns="0" rtlCol="0">
            <a:spAutoFit/>
          </a:bodyPr>
          <a:lstStyle/>
          <a:p>
            <a:pPr marL="285750" lvl="0" indent="-285750">
              <a:buFont typeface="Arial" charset="0"/>
              <a:buChar char="•"/>
            </a:pPr>
            <a:r>
              <a:rPr lang="en-US" altLang="zh-CN" b="1" dirty="0">
                <a:solidFill>
                  <a:srgbClr val="FF0000"/>
                </a:solidFill>
                <a:latin typeface="Calibri"/>
              </a:rPr>
              <a:t>Personalized</a:t>
            </a:r>
            <a:r>
              <a:rPr lang="zh-CN" altLang="en-US" b="1" dirty="0">
                <a:solidFill>
                  <a:srgbClr val="FF0000"/>
                </a:solidFill>
                <a:latin typeface="Calibri"/>
              </a:rPr>
              <a:t> </a:t>
            </a:r>
            <a:r>
              <a:rPr lang="en-US" altLang="zh-CN" b="1" dirty="0">
                <a:solidFill>
                  <a:srgbClr val="FF0000"/>
                </a:solidFill>
                <a:latin typeface="Calibri"/>
              </a:rPr>
              <a:t>Health</a:t>
            </a:r>
            <a:r>
              <a:rPr lang="zh-CN" altLang="en-US" b="1" dirty="0">
                <a:solidFill>
                  <a:srgbClr val="FF0000"/>
                </a:solidFill>
                <a:latin typeface="Calibri"/>
              </a:rPr>
              <a:t> </a:t>
            </a:r>
            <a:r>
              <a:rPr lang="en-US" altLang="zh-CN" b="1" dirty="0">
                <a:solidFill>
                  <a:srgbClr val="FF0000"/>
                </a:solidFill>
                <a:latin typeface="Calibri"/>
              </a:rPr>
              <a:t>Care</a:t>
            </a:r>
            <a:r>
              <a:rPr lang="zh-CN" altLang="en-US" b="1" dirty="0">
                <a:solidFill>
                  <a:srgbClr val="FF0000"/>
                </a:solidFill>
                <a:latin typeface="Calibri"/>
              </a:rPr>
              <a:t> </a:t>
            </a:r>
            <a:r>
              <a:rPr lang="en-US" altLang="zh-CN" b="1" dirty="0">
                <a:solidFill>
                  <a:srgbClr val="FF0000"/>
                </a:solidFill>
                <a:latin typeface="Calibri"/>
              </a:rPr>
              <a:t>via</a:t>
            </a:r>
            <a:r>
              <a:rPr lang="zh-CN" altLang="en-US" b="1" dirty="0">
                <a:solidFill>
                  <a:srgbClr val="FF0000"/>
                </a:solidFill>
                <a:latin typeface="Calibri"/>
              </a:rPr>
              <a:t> </a:t>
            </a:r>
            <a:r>
              <a:rPr lang="en-US" altLang="zh-CN" b="1" dirty="0">
                <a:solidFill>
                  <a:srgbClr val="FF0000"/>
                </a:solidFill>
                <a:latin typeface="Calibri"/>
              </a:rPr>
              <a:t>Multi-source,</a:t>
            </a:r>
            <a:r>
              <a:rPr lang="zh-CN" altLang="en-US" b="1" dirty="0">
                <a:solidFill>
                  <a:srgbClr val="FF0000"/>
                </a:solidFill>
                <a:latin typeface="Calibri"/>
              </a:rPr>
              <a:t> </a:t>
            </a:r>
            <a:r>
              <a:rPr lang="en-US" altLang="zh-CN" b="1" dirty="0">
                <a:solidFill>
                  <a:srgbClr val="FF0000"/>
                </a:solidFill>
                <a:latin typeface="Calibri"/>
              </a:rPr>
              <a:t>Multimedia</a:t>
            </a:r>
            <a:r>
              <a:rPr lang="zh-CN" altLang="en-US" b="1" dirty="0">
                <a:solidFill>
                  <a:srgbClr val="FF0000"/>
                </a:solidFill>
                <a:latin typeface="Calibri"/>
              </a:rPr>
              <a:t> </a:t>
            </a:r>
            <a:r>
              <a:rPr lang="en-US" altLang="zh-CN" b="1" dirty="0">
                <a:solidFill>
                  <a:srgbClr val="FF0000"/>
                </a:solidFill>
                <a:latin typeface="Calibri"/>
              </a:rPr>
              <a:t>data</a:t>
            </a:r>
          </a:p>
          <a:p>
            <a:pPr marL="285750" indent="-285750">
              <a:buFont typeface="Arial" charset="0"/>
              <a:buChar char="•"/>
            </a:pPr>
            <a:endParaRPr lang="en-US" dirty="0">
              <a:solidFill>
                <a:prstClr val="white"/>
              </a:solidFill>
              <a:latin typeface="Calibri"/>
            </a:endParaRPr>
          </a:p>
        </p:txBody>
      </p:sp>
    </p:spTree>
    <p:extLst>
      <p:ext uri="{BB962C8B-B14F-4D97-AF65-F5344CB8AC3E}">
        <p14:creationId xmlns:p14="http://schemas.microsoft.com/office/powerpoint/2010/main" val="567097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ilestone</a:t>
            </a:r>
            <a:endParaRPr lang="en-US" dirty="0"/>
          </a:p>
        </p:txBody>
      </p:sp>
      <p:sp>
        <p:nvSpPr>
          <p:cNvPr id="3" name="Content Placeholder 2"/>
          <p:cNvSpPr>
            <a:spLocks noGrp="1"/>
          </p:cNvSpPr>
          <p:nvPr>
            <p:ph idx="1"/>
          </p:nvPr>
        </p:nvSpPr>
        <p:spPr>
          <a:xfrm>
            <a:off x="675466" y="1642820"/>
            <a:ext cx="8081076" cy="5215180"/>
          </a:xfrm>
        </p:spPr>
        <p:txBody>
          <a:bodyPr>
            <a:normAutofit fontScale="92500"/>
          </a:bodyPr>
          <a:lstStyle/>
          <a:p>
            <a:pPr lvl="0">
              <a:lnSpc>
                <a:spcPct val="130000"/>
              </a:lnSpc>
            </a:pPr>
            <a:r>
              <a:rPr lang="en-US" altLang="zh-CN" sz="2400" b="1" dirty="0">
                <a:solidFill>
                  <a:srgbClr val="FF0000"/>
                </a:solidFill>
              </a:rPr>
              <a:t>Leveraging Social Media for Mental Health Care </a:t>
            </a:r>
            <a:endParaRPr lang="en-US" altLang="zh-CN" sz="2200" dirty="0"/>
          </a:p>
          <a:p>
            <a:pPr lvl="1">
              <a:lnSpc>
                <a:spcPct val="130000"/>
              </a:lnSpc>
            </a:pPr>
            <a:r>
              <a:rPr lang="en-US" altLang="zh-CN" sz="2200" dirty="0" err="1"/>
              <a:t>Hawton</a:t>
            </a:r>
            <a:r>
              <a:rPr lang="en-US" altLang="zh-CN" sz="2200" dirty="0"/>
              <a:t> investigated the suicide factors in adolescents via keywords from several social media websites. (2012, Lancet)</a:t>
            </a:r>
          </a:p>
          <a:p>
            <a:pPr lvl="1">
              <a:lnSpc>
                <a:spcPct val="130000"/>
              </a:lnSpc>
            </a:pPr>
            <a:r>
              <a:rPr lang="en-US" altLang="zh-CN" sz="2200" dirty="0"/>
              <a:t>Won built a model to predict the suicide numbers in America via social media data. (2012, PLOS ONE)</a:t>
            </a:r>
          </a:p>
          <a:p>
            <a:pPr lvl="1">
              <a:lnSpc>
                <a:spcPct val="130000"/>
              </a:lnSpc>
            </a:pPr>
            <a:r>
              <a:rPr lang="en-US" altLang="zh-CN" sz="2200" dirty="0"/>
              <a:t>De Choudhury has tried to leverage Twitter data to predict depression.(2013, ICWSM)</a:t>
            </a:r>
          </a:p>
          <a:p>
            <a:pPr lvl="1">
              <a:lnSpc>
                <a:spcPct val="130000"/>
              </a:lnSpc>
            </a:pPr>
            <a:r>
              <a:rPr lang="en-US" altLang="zh-CN" sz="2200" dirty="0"/>
              <a:t>Harman tried to leverage twitter data to quantify the mental health signals of users. (2014, ACL)</a:t>
            </a:r>
          </a:p>
          <a:p>
            <a:pPr lvl="1">
              <a:lnSpc>
                <a:spcPct val="130000"/>
              </a:lnSpc>
            </a:pPr>
            <a:r>
              <a:rPr lang="en-US" altLang="zh-CN" sz="2200" dirty="0"/>
              <a:t>System: </a:t>
            </a:r>
            <a:r>
              <a:rPr lang="en-US" altLang="zh-CN" sz="2200" dirty="0" err="1"/>
              <a:t>Moodscope</a:t>
            </a:r>
            <a:r>
              <a:rPr lang="en-US" altLang="zh-CN" sz="2200" dirty="0"/>
              <a:t> (MSRA) and Suicide Intervention (Google, Facebook, Instagram)</a:t>
            </a:r>
          </a:p>
          <a:p>
            <a:pPr lvl="1">
              <a:lnSpc>
                <a:spcPct val="130000"/>
              </a:lnSpc>
            </a:pPr>
            <a:endParaRPr lang="en-US" altLang="zh-CN" sz="2200" dirty="0"/>
          </a:p>
          <a:p>
            <a:pPr lvl="3">
              <a:lnSpc>
                <a:spcPct val="130000"/>
              </a:lnSpc>
            </a:pPr>
            <a:endParaRPr lang="en-US" altLang="zh-CN" sz="2000" dirty="0"/>
          </a:p>
          <a:p>
            <a:pPr lvl="3"/>
            <a:endParaRPr lang="en-US" altLang="zh-CN" sz="2000" dirty="0"/>
          </a:p>
        </p:txBody>
      </p:sp>
      <p:sp>
        <p:nvSpPr>
          <p:cNvPr id="4" name="Slide Number Placeholder 3"/>
          <p:cNvSpPr>
            <a:spLocks noGrp="1"/>
          </p:cNvSpPr>
          <p:nvPr>
            <p:ph type="sldNum" sz="quarter" idx="12"/>
          </p:nvPr>
        </p:nvSpPr>
        <p:spPr/>
        <p:txBody>
          <a:bodyPr/>
          <a:lstStyle/>
          <a:p>
            <a:fld id="{15608683-CD8F-0443-93F2-32894688D9CD}" type="slidenum">
              <a:rPr lang="en-US" smtClean="0"/>
              <a:t>12</a:t>
            </a:fld>
            <a:endParaRPr lang="en-US"/>
          </a:p>
        </p:txBody>
      </p:sp>
    </p:spTree>
    <p:extLst>
      <p:ext uri="{BB962C8B-B14F-4D97-AF65-F5344CB8AC3E}">
        <p14:creationId xmlns:p14="http://schemas.microsoft.com/office/powerpoint/2010/main" val="3310464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0591"/>
            <a:ext cx="6162261" cy="996337"/>
          </a:xfrm>
          <a:prstGeom prst="rect">
            <a:avLst/>
          </a:prstGeom>
        </p:spPr>
        <p:txBody>
          <a:bodyPr vert="horz" wrap="square" lIns="0" tIns="316141" rIns="0" bIns="0" rtlCol="0">
            <a:spAutoFit/>
          </a:bodyPr>
          <a:lstStyle/>
          <a:p>
            <a:pPr marL="180975" algn="l">
              <a:lnSpc>
                <a:spcPct val="100000"/>
              </a:lnSpc>
            </a:pPr>
            <a:r>
              <a:rPr lang="en-US" sz="4400" spc="-5" dirty="0">
                <a:solidFill>
                  <a:srgbClr val="00126B"/>
                </a:solidFill>
              </a:rPr>
              <a:t>Suicide </a:t>
            </a:r>
            <a:r>
              <a:rPr sz="4400" spc="-5" dirty="0">
                <a:solidFill>
                  <a:srgbClr val="00126B"/>
                </a:solidFill>
              </a:rPr>
              <a:t>Intervention</a:t>
            </a:r>
            <a:endParaRPr sz="4400" dirty="0"/>
          </a:p>
        </p:txBody>
      </p:sp>
      <p:pic>
        <p:nvPicPr>
          <p:cNvPr id="6" name="Picture 5"/>
          <p:cNvPicPr>
            <a:picLocks noChangeAspect="1"/>
          </p:cNvPicPr>
          <p:nvPr/>
        </p:nvPicPr>
        <p:blipFill>
          <a:blip r:embed="rId3"/>
          <a:stretch>
            <a:fillRect/>
          </a:stretch>
        </p:blipFill>
        <p:spPr>
          <a:xfrm>
            <a:off x="136970" y="1509719"/>
            <a:ext cx="8859635" cy="4751596"/>
          </a:xfrm>
          <a:prstGeom prst="rect">
            <a:avLst/>
          </a:prstGeom>
        </p:spPr>
      </p:pic>
    </p:spTree>
    <p:extLst>
      <p:ext uri="{BB962C8B-B14F-4D97-AF65-F5344CB8AC3E}">
        <p14:creationId xmlns:p14="http://schemas.microsoft.com/office/powerpoint/2010/main" val="1820003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83263" y="1359179"/>
            <a:ext cx="3684536" cy="466061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76200" y="1371600"/>
            <a:ext cx="2514600" cy="464820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2743200" y="1371600"/>
            <a:ext cx="2443543" cy="4648198"/>
          </a:xfrm>
          <a:prstGeom prst="rect">
            <a:avLst/>
          </a:prstGeom>
          <a:blipFill>
            <a:blip r:embed="rId5" cstate="print"/>
            <a:stretch>
              <a:fillRect/>
            </a:stretch>
          </a:blipFill>
        </p:spPr>
        <p:txBody>
          <a:bodyPr wrap="square" lIns="0" tIns="0" rIns="0" bIns="0" rtlCol="0"/>
          <a:lstStyle/>
          <a:p>
            <a:endParaRPr/>
          </a:p>
        </p:txBody>
      </p:sp>
      <p:sp>
        <p:nvSpPr>
          <p:cNvPr id="7" name="object 2"/>
          <p:cNvSpPr txBox="1">
            <a:spLocks/>
          </p:cNvSpPr>
          <p:nvPr/>
        </p:nvSpPr>
        <p:spPr>
          <a:xfrm>
            <a:off x="0" y="190773"/>
            <a:ext cx="6162261" cy="996337"/>
          </a:xfrm>
          <a:prstGeom prst="rect">
            <a:avLst/>
          </a:prstGeom>
          <a:ln w="12700">
            <a:miter lim="400000"/>
          </a:ln>
          <a:extLst>
            <a:ext uri="{C572A759-6A51-4108-AA02-DFA0A04FC94B}">
              <ma14:wrappingTextBoxFlag xmlns="" xmlns:ma14="http://schemas.microsoft.com/office/mac/drawingml/2011/main" val="1"/>
            </a:ext>
          </a:extLst>
        </p:spPr>
        <p:txBody>
          <a:bodyPr vert="horz" wrap="square" lIns="0" tIns="316141" rIns="0" bIns="0" rtlCol="0" anchor="ctr">
            <a:spAutoFit/>
          </a:bodyPr>
          <a:lstStyle>
            <a:lvl1pPr marL="0" marR="0" indent="0" algn="ctr" defTabSz="914400" rtl="0" latinLnBrk="0">
              <a:lnSpc>
                <a:spcPct val="100000"/>
              </a:lnSpc>
              <a:spcBef>
                <a:spcPts val="0"/>
              </a:spcBef>
              <a:spcAft>
                <a:spcPts val="0"/>
              </a:spcAft>
              <a:buClrTx/>
              <a:buSzTx/>
              <a:buFontTx/>
              <a:buNone/>
              <a:tabLst/>
              <a:defRPr sz="1800" b="0" i="0" u="none" strike="noStrike" cap="none" spc="0" baseline="0">
                <a:ln>
                  <a:noFill/>
                </a:ln>
                <a:solidFill>
                  <a:srgbClr val="7F7F7F"/>
                </a:solidFill>
                <a:uFillTx/>
                <a:latin typeface="Calibri"/>
                <a:ea typeface="+mn-ea"/>
                <a:cs typeface="Calibri"/>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9pPr>
          </a:lstStyle>
          <a:p>
            <a:pPr marL="180975" algn="l" hangingPunct="1"/>
            <a:r>
              <a:rPr lang="en-US" sz="4400" spc="-5" dirty="0">
                <a:solidFill>
                  <a:srgbClr val="00126B"/>
                </a:solidFill>
              </a:rPr>
              <a:t>Suicide Intervention</a:t>
            </a:r>
            <a:endParaRPr lang="en-US" sz="4400" dirty="0"/>
          </a:p>
        </p:txBody>
      </p:sp>
      <p:sp>
        <p:nvSpPr>
          <p:cNvPr id="5" name="矩形 4"/>
          <p:cNvSpPr/>
          <p:nvPr/>
        </p:nvSpPr>
        <p:spPr>
          <a:xfrm>
            <a:off x="304799" y="6138203"/>
            <a:ext cx="8016241" cy="646331"/>
          </a:xfrm>
          <a:prstGeom prst="rect">
            <a:avLst/>
          </a:prstGeom>
          <a:ln>
            <a:solidFill>
              <a:schemeClr val="accent1"/>
            </a:solidFill>
          </a:ln>
        </p:spPr>
        <p:txBody>
          <a:bodyPr wrap="square">
            <a:spAutoFit/>
          </a:bodyPr>
          <a:lstStyle/>
          <a:p>
            <a:r>
              <a:rPr lang="en-US" altLang="zh-CN" b="1" dirty="0">
                <a:solidFill>
                  <a:schemeClr val="accent2"/>
                </a:solidFill>
              </a:rPr>
              <a:t>The app would alert users that if everything’s fine and if he/she needs advisory or help. This is a </a:t>
            </a:r>
            <a:r>
              <a:rPr lang="en-US" altLang="zh-CN" b="1">
                <a:solidFill>
                  <a:schemeClr val="accent2"/>
                </a:solidFill>
              </a:rPr>
              <a:t>humanized progress.</a:t>
            </a:r>
            <a:endParaRPr lang="zh-CN" altLang="en-US" b="1" dirty="0">
              <a:solidFill>
                <a:schemeClr val="accent2"/>
              </a:solidFill>
            </a:endParaRPr>
          </a:p>
        </p:txBody>
      </p:sp>
    </p:spTree>
    <p:extLst>
      <p:ext uri="{BB962C8B-B14F-4D97-AF65-F5344CB8AC3E}">
        <p14:creationId xmlns:p14="http://schemas.microsoft.com/office/powerpoint/2010/main" val="815587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897" y="275626"/>
            <a:ext cx="7772400" cy="1609344"/>
          </a:xfrm>
        </p:spPr>
        <p:txBody>
          <a:bodyPr/>
          <a:lstStyle/>
          <a:p>
            <a:r>
              <a:rPr kumimoji="1" lang="en-US" altLang="zh-CN" dirty="0"/>
              <a:t>Our Research Outline</a:t>
            </a:r>
            <a:endParaRPr kumimoji="1" lang="zh-CN" altLang="en-US" dirty="0"/>
          </a:p>
        </p:txBody>
      </p:sp>
      <p:sp>
        <p:nvSpPr>
          <p:cNvPr id="3" name="内容占位符 2"/>
          <p:cNvSpPr>
            <a:spLocks noGrp="1"/>
          </p:cNvSpPr>
          <p:nvPr>
            <p:ph idx="1"/>
          </p:nvPr>
        </p:nvSpPr>
        <p:spPr>
          <a:xfrm>
            <a:off x="318897" y="1757363"/>
            <a:ext cx="8506206" cy="4515423"/>
          </a:xfrm>
        </p:spPr>
        <p:txBody>
          <a:bodyPr>
            <a:normAutofit fontScale="92500" lnSpcReduction="10000"/>
          </a:bodyPr>
          <a:lstStyle/>
          <a:p>
            <a:pPr marL="182880" lvl="1">
              <a:spcBef>
                <a:spcPts val="1800"/>
              </a:spcBef>
              <a:spcAft>
                <a:spcPts val="600"/>
              </a:spcAft>
            </a:pPr>
            <a:r>
              <a:rPr kumimoji="1" lang="en-US" altLang="zh-CN" sz="3000" b="1" dirty="0">
                <a:latin typeface="Times New Roman" charset="0"/>
                <a:ea typeface="Times New Roman" charset="0"/>
                <a:cs typeface="Times New Roman" charset="0"/>
              </a:rPr>
              <a:t>Stress</a:t>
            </a:r>
            <a:r>
              <a:rPr kumimoji="1" lang="zh-CN" altLang="en-US" sz="3000" b="1" dirty="0">
                <a:latin typeface="Times New Roman" charset="0"/>
                <a:ea typeface="Times New Roman" charset="0"/>
                <a:cs typeface="Times New Roman" charset="0"/>
              </a:rPr>
              <a:t> </a:t>
            </a:r>
            <a:r>
              <a:rPr kumimoji="1" lang="en-US" altLang="zh-CN" sz="3000" b="1" dirty="0">
                <a:latin typeface="Times New Roman" charset="0"/>
                <a:ea typeface="Times New Roman" charset="0"/>
                <a:cs typeface="Times New Roman" charset="0"/>
              </a:rPr>
              <a:t>Detection via Harvesting Social Media</a:t>
            </a:r>
          </a:p>
          <a:p>
            <a:pPr marL="457200" lvl="2">
              <a:spcBef>
                <a:spcPts val="1200"/>
              </a:spcBef>
              <a:spcAft>
                <a:spcPts val="0"/>
              </a:spcAft>
            </a:pPr>
            <a:r>
              <a:rPr kumimoji="1" lang="en-US" altLang="zh-CN" sz="2800" b="1" dirty="0">
                <a:solidFill>
                  <a:srgbClr val="FF0000"/>
                </a:solidFill>
                <a:latin typeface="Times New Roman" charset="0"/>
                <a:ea typeface="Times New Roman" charset="0"/>
                <a:cs typeface="Times New Roman" charset="0"/>
              </a:rPr>
              <a:t>Binary Stress</a:t>
            </a:r>
            <a:r>
              <a:rPr kumimoji="1" lang="zh-CN" altLang="en-US" sz="2800" b="1" dirty="0">
                <a:solidFill>
                  <a:srgbClr val="FF0000"/>
                </a:solidFill>
                <a:latin typeface="Times New Roman" charset="0"/>
                <a:ea typeface="Times New Roman" charset="0"/>
                <a:cs typeface="Times New Roman" charset="0"/>
              </a:rPr>
              <a:t> </a:t>
            </a:r>
            <a:r>
              <a:rPr kumimoji="1" lang="en-US" altLang="zh-CN" sz="2800" b="1" dirty="0">
                <a:solidFill>
                  <a:srgbClr val="FF0000"/>
                </a:solidFill>
                <a:latin typeface="Times New Roman" charset="0"/>
                <a:ea typeface="Times New Roman" charset="0"/>
                <a:cs typeface="Times New Roman" charset="0"/>
              </a:rPr>
              <a:t>Detection</a:t>
            </a:r>
            <a:r>
              <a:rPr kumimoji="1" lang="zh-CN" altLang="en-US" sz="2800" dirty="0">
                <a:latin typeface="Times New Roman" charset="0"/>
                <a:ea typeface="Times New Roman" charset="0"/>
                <a:cs typeface="Times New Roman" charset="0"/>
              </a:rPr>
              <a:t> </a:t>
            </a:r>
            <a:r>
              <a:rPr kumimoji="1" lang="en-US" altLang="zh-CN" sz="2800" dirty="0">
                <a:latin typeface="Times New Roman" charset="0"/>
                <a:ea typeface="Times New Roman" charset="0"/>
                <a:cs typeface="Times New Roman" charset="0"/>
              </a:rPr>
              <a:t>Based on Social Interactions (ACM Multimedia’14)</a:t>
            </a:r>
          </a:p>
          <a:p>
            <a:pPr marL="457200" lvl="2">
              <a:spcBef>
                <a:spcPts val="1200"/>
              </a:spcBef>
              <a:spcAft>
                <a:spcPts val="0"/>
              </a:spcAft>
            </a:pPr>
            <a:r>
              <a:rPr kumimoji="1" lang="en-US" altLang="zh-CN" sz="2800" dirty="0">
                <a:latin typeface="Times New Roman" charset="0"/>
                <a:ea typeface="Times New Roman" charset="0"/>
                <a:cs typeface="Times New Roman" charset="0"/>
              </a:rPr>
              <a:t>Beyond Binary Classification: </a:t>
            </a:r>
            <a:r>
              <a:rPr kumimoji="1" lang="en-US" altLang="zh-CN" sz="2800" b="1" dirty="0">
                <a:solidFill>
                  <a:srgbClr val="FF0000"/>
                </a:solidFill>
                <a:latin typeface="Times New Roman" charset="0"/>
                <a:ea typeface="Times New Roman" charset="0"/>
                <a:cs typeface="Times New Roman" charset="0"/>
              </a:rPr>
              <a:t>Stressor and Stress Level Detection </a:t>
            </a:r>
            <a:r>
              <a:rPr kumimoji="1" lang="en-US" altLang="zh-CN" sz="2800" dirty="0">
                <a:latin typeface="Times New Roman" charset="0"/>
                <a:ea typeface="Times New Roman" charset="0"/>
                <a:cs typeface="Times New Roman" charset="0"/>
              </a:rPr>
              <a:t>(IJCAI’16 )</a:t>
            </a:r>
          </a:p>
          <a:p>
            <a:pPr marL="182880" lvl="1">
              <a:spcBef>
                <a:spcPts val="1800"/>
              </a:spcBef>
              <a:spcAft>
                <a:spcPts val="600"/>
              </a:spcAft>
            </a:pPr>
            <a:r>
              <a:rPr kumimoji="1" lang="en-US" altLang="zh-CN" sz="3000" b="1" dirty="0">
                <a:latin typeface="Times New Roman" charset="0"/>
                <a:ea typeface="Times New Roman" charset="0"/>
                <a:cs typeface="Times New Roman" charset="0"/>
              </a:rPr>
              <a:t>From Stress Detection to Depression Detection</a:t>
            </a:r>
          </a:p>
          <a:p>
            <a:pPr marL="457200" lvl="2">
              <a:spcBef>
                <a:spcPts val="1200"/>
              </a:spcBef>
              <a:spcAft>
                <a:spcPts val="0"/>
              </a:spcAft>
              <a:buClr>
                <a:srgbClr val="63A537"/>
              </a:buClr>
            </a:pPr>
            <a:r>
              <a:rPr kumimoji="1" lang="en-US" altLang="zh-CN" sz="2800" b="1" dirty="0">
                <a:solidFill>
                  <a:srgbClr val="FF0000"/>
                </a:solidFill>
                <a:latin typeface="Times New Roman" charset="0"/>
                <a:ea typeface="Times New Roman" charset="0"/>
                <a:cs typeface="Times New Roman" charset="0"/>
              </a:rPr>
              <a:t>Binary Depression</a:t>
            </a:r>
            <a:r>
              <a:rPr kumimoji="1" lang="zh-CN" altLang="en-US" sz="2800" b="1" dirty="0">
                <a:solidFill>
                  <a:srgbClr val="FF0000"/>
                </a:solidFill>
                <a:latin typeface="Times New Roman" charset="0"/>
                <a:ea typeface="Times New Roman" charset="0"/>
                <a:cs typeface="Times New Roman" charset="0"/>
              </a:rPr>
              <a:t> </a:t>
            </a:r>
            <a:r>
              <a:rPr kumimoji="1" lang="en-US" altLang="zh-CN" sz="2800" b="1" dirty="0">
                <a:solidFill>
                  <a:srgbClr val="FF0000"/>
                </a:solidFill>
                <a:latin typeface="Times New Roman" charset="0"/>
                <a:ea typeface="Times New Roman" charset="0"/>
                <a:cs typeface="Times New Roman" charset="0"/>
              </a:rPr>
              <a:t>Detection</a:t>
            </a:r>
            <a:r>
              <a:rPr kumimoji="1" lang="zh-CN" altLang="en-US" sz="2800" dirty="0">
                <a:latin typeface="Times New Roman" charset="0"/>
                <a:ea typeface="Times New Roman" charset="0"/>
                <a:cs typeface="Times New Roman" charset="0"/>
              </a:rPr>
              <a:t> </a:t>
            </a:r>
            <a:r>
              <a:rPr kumimoji="1" lang="en-US" altLang="zh-CN" sz="2800" dirty="0">
                <a:latin typeface="Times New Roman" charset="0"/>
                <a:ea typeface="Times New Roman" charset="0"/>
                <a:cs typeface="Times New Roman" charset="0"/>
              </a:rPr>
              <a:t>:</a:t>
            </a:r>
            <a:r>
              <a:rPr kumimoji="1" lang="zh-CN" altLang="en-US" sz="2800" dirty="0">
                <a:latin typeface="Times New Roman" charset="0"/>
                <a:ea typeface="Times New Roman" charset="0"/>
                <a:cs typeface="Times New Roman" charset="0"/>
              </a:rPr>
              <a:t> </a:t>
            </a:r>
            <a:r>
              <a:rPr kumimoji="1" lang="en-US" altLang="zh-CN" sz="2800" dirty="0">
                <a:latin typeface="Times New Roman" charset="0"/>
                <a:ea typeface="Times New Roman" charset="0"/>
                <a:cs typeface="Times New Roman" charset="0"/>
              </a:rPr>
              <a:t>A Multimodal Dictionary Learning Solution (IJCAI’17)</a:t>
            </a:r>
          </a:p>
          <a:p>
            <a:pPr marL="457200" lvl="2">
              <a:spcBef>
                <a:spcPts val="1200"/>
              </a:spcBef>
              <a:spcAft>
                <a:spcPts val="0"/>
              </a:spcAft>
              <a:buClr>
                <a:srgbClr val="63A537"/>
              </a:buClr>
            </a:pPr>
            <a:r>
              <a:rPr kumimoji="1" lang="en-US" altLang="zh-CN" sz="2800" b="1" dirty="0">
                <a:solidFill>
                  <a:srgbClr val="FF0000"/>
                </a:solidFill>
                <a:latin typeface="Times New Roman" charset="0"/>
                <a:ea typeface="Times New Roman" charset="0"/>
                <a:cs typeface="Times New Roman" charset="0"/>
              </a:rPr>
              <a:t>Depression</a:t>
            </a:r>
            <a:r>
              <a:rPr kumimoji="1" lang="zh-CN" altLang="en-US" sz="2800" b="1" dirty="0">
                <a:solidFill>
                  <a:srgbClr val="FF0000"/>
                </a:solidFill>
                <a:latin typeface="Times New Roman" charset="0"/>
                <a:ea typeface="Times New Roman" charset="0"/>
                <a:cs typeface="Times New Roman" charset="0"/>
              </a:rPr>
              <a:t> </a:t>
            </a:r>
            <a:r>
              <a:rPr kumimoji="1" lang="en-US" altLang="zh-CN" sz="2800" b="1" dirty="0">
                <a:solidFill>
                  <a:srgbClr val="FF0000"/>
                </a:solidFill>
                <a:latin typeface="Times New Roman" charset="0"/>
                <a:ea typeface="Times New Roman" charset="0"/>
                <a:cs typeface="Times New Roman" charset="0"/>
              </a:rPr>
              <a:t>Detection</a:t>
            </a:r>
            <a:r>
              <a:rPr kumimoji="1" lang="zh-CN" altLang="en-US" sz="2800" b="1" dirty="0">
                <a:solidFill>
                  <a:srgbClr val="FF0000"/>
                </a:solidFill>
                <a:latin typeface="Times New Roman" charset="0"/>
                <a:ea typeface="Times New Roman" charset="0"/>
                <a:cs typeface="Times New Roman" charset="0"/>
              </a:rPr>
              <a:t> </a:t>
            </a:r>
            <a:r>
              <a:rPr kumimoji="1" lang="en-US" altLang="zh-CN" sz="2800" b="1" dirty="0">
                <a:solidFill>
                  <a:srgbClr val="FF0000"/>
                </a:solidFill>
                <a:latin typeface="Times New Roman" charset="0"/>
                <a:ea typeface="Times New Roman" charset="0"/>
                <a:cs typeface="Times New Roman" charset="0"/>
              </a:rPr>
              <a:t>on</a:t>
            </a:r>
            <a:r>
              <a:rPr kumimoji="1" lang="zh-CN" altLang="en-US" sz="2800" b="1" dirty="0">
                <a:solidFill>
                  <a:srgbClr val="FF0000"/>
                </a:solidFill>
                <a:latin typeface="Times New Roman" charset="0"/>
                <a:ea typeface="Times New Roman" charset="0"/>
                <a:cs typeface="Times New Roman" charset="0"/>
              </a:rPr>
              <a:t> </a:t>
            </a:r>
            <a:r>
              <a:rPr kumimoji="1" lang="en-US" altLang="zh-CN" sz="2800" b="1" dirty="0">
                <a:solidFill>
                  <a:srgbClr val="FF0000"/>
                </a:solidFill>
                <a:latin typeface="Times New Roman" charset="0"/>
                <a:ea typeface="Times New Roman" charset="0"/>
                <a:cs typeface="Times New Roman" charset="0"/>
              </a:rPr>
              <a:t>More</a:t>
            </a:r>
            <a:r>
              <a:rPr kumimoji="1" lang="zh-CN" altLang="en-US" sz="2800" b="1" dirty="0">
                <a:solidFill>
                  <a:srgbClr val="FF0000"/>
                </a:solidFill>
                <a:latin typeface="Times New Roman" charset="0"/>
                <a:ea typeface="Times New Roman" charset="0"/>
                <a:cs typeface="Times New Roman" charset="0"/>
              </a:rPr>
              <a:t> </a:t>
            </a:r>
            <a:r>
              <a:rPr kumimoji="1" lang="en-US" altLang="zh-CN" sz="2800" b="1" dirty="0">
                <a:solidFill>
                  <a:srgbClr val="FF0000"/>
                </a:solidFill>
                <a:latin typeface="Times New Roman" charset="0"/>
                <a:ea typeface="Times New Roman" charset="0"/>
                <a:cs typeface="Times New Roman" charset="0"/>
              </a:rPr>
              <a:t>Platforms</a:t>
            </a:r>
            <a:r>
              <a:rPr kumimoji="1" lang="zh-CN" altLang="en-US" sz="2800" dirty="0">
                <a:latin typeface="Times New Roman" charset="0"/>
                <a:ea typeface="Times New Roman" charset="0"/>
                <a:cs typeface="Times New Roman" charset="0"/>
              </a:rPr>
              <a:t> </a:t>
            </a:r>
            <a:r>
              <a:rPr kumimoji="1" lang="en-US" altLang="zh-CN" sz="2800" dirty="0">
                <a:latin typeface="Times New Roman" charset="0"/>
                <a:ea typeface="Times New Roman" charset="0"/>
                <a:cs typeface="Times New Roman" charset="0"/>
              </a:rPr>
              <a:t>:</a:t>
            </a:r>
            <a:r>
              <a:rPr kumimoji="1" lang="zh-CN" altLang="en-US" sz="2800" dirty="0">
                <a:latin typeface="Times New Roman" charset="0"/>
                <a:ea typeface="Times New Roman" charset="0"/>
                <a:cs typeface="Times New Roman" charset="0"/>
              </a:rPr>
              <a:t> </a:t>
            </a:r>
            <a:r>
              <a:rPr kumimoji="1" lang="en-US" altLang="zh-CN" sz="2800" dirty="0">
                <a:latin typeface="Times New Roman" charset="0"/>
                <a:ea typeface="Times New Roman" charset="0"/>
                <a:cs typeface="Times New Roman" charset="0"/>
              </a:rPr>
              <a:t>Cross-Domain</a:t>
            </a:r>
            <a:r>
              <a:rPr kumimoji="1" lang="zh-CN" altLang="en-US" sz="2800" dirty="0">
                <a:latin typeface="Times New Roman" charset="0"/>
                <a:ea typeface="Times New Roman" charset="0"/>
                <a:cs typeface="Times New Roman" charset="0"/>
              </a:rPr>
              <a:t> </a:t>
            </a:r>
            <a:r>
              <a:rPr kumimoji="1" lang="en-US" altLang="zh-CN" sz="2800" dirty="0">
                <a:latin typeface="Times New Roman" charset="0"/>
                <a:ea typeface="Times New Roman" charset="0"/>
                <a:cs typeface="Times New Roman" charset="0"/>
              </a:rPr>
              <a:t>Depression Detection (IJCAI’18)</a:t>
            </a:r>
          </a:p>
        </p:txBody>
      </p:sp>
      <p:sp>
        <p:nvSpPr>
          <p:cNvPr id="4" name="幻灯片编号占位符 3"/>
          <p:cNvSpPr>
            <a:spLocks noGrp="1"/>
          </p:cNvSpPr>
          <p:nvPr>
            <p:ph type="sldNum" sz="quarter" idx="12"/>
          </p:nvPr>
        </p:nvSpPr>
        <p:spPr/>
        <p:txBody>
          <a:bodyPr/>
          <a:lstStyle/>
          <a:p>
            <a:fld id="{15608683-CD8F-0443-93F2-32894688D9CD}" type="slidenum">
              <a:rPr lang="en-US" smtClean="0"/>
              <a:t>15</a:t>
            </a:fld>
            <a:endParaRPr lang="en-US"/>
          </a:p>
        </p:txBody>
      </p:sp>
    </p:spTree>
    <p:extLst>
      <p:ext uri="{BB962C8B-B14F-4D97-AF65-F5344CB8AC3E}">
        <p14:creationId xmlns:p14="http://schemas.microsoft.com/office/powerpoint/2010/main" val="146987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88670" y="1432223"/>
            <a:ext cx="7475220" cy="3035808"/>
          </a:xfrm>
        </p:spPr>
        <p:txBody>
          <a:bodyPr/>
          <a:lstStyle/>
          <a:p>
            <a:r>
              <a:rPr kumimoji="1" lang="en-US" altLang="zh-CN" sz="5400" dirty="0"/>
              <a:t>Research 1</a:t>
            </a:r>
            <a:r>
              <a:rPr kumimoji="1" lang="zh-CN" altLang="en-US" sz="5400" dirty="0"/>
              <a:t>：</a:t>
            </a:r>
            <a:br>
              <a:rPr kumimoji="1" lang="en-US" altLang="zh-CN" sz="5400" dirty="0"/>
            </a:br>
            <a:r>
              <a:rPr kumimoji="1" lang="en-US" altLang="zh-CN" sz="5400" dirty="0"/>
              <a:t>Stress</a:t>
            </a:r>
            <a:r>
              <a:rPr kumimoji="1" lang="zh-CN" altLang="en-US" sz="5400" dirty="0"/>
              <a:t> </a:t>
            </a:r>
            <a:r>
              <a:rPr kumimoji="1" lang="en-US" altLang="zh-CN" sz="5400" dirty="0"/>
              <a:t>Detection via Harvesting Social Media</a:t>
            </a:r>
            <a:endParaRPr kumimoji="1" lang="zh-CN" altLang="en-US" sz="5400" dirty="0"/>
          </a:p>
        </p:txBody>
      </p:sp>
      <p:sp>
        <p:nvSpPr>
          <p:cNvPr id="4" name="幻灯片编号占位符 3"/>
          <p:cNvSpPr>
            <a:spLocks noGrp="1"/>
          </p:cNvSpPr>
          <p:nvPr>
            <p:ph type="sldNum" sz="quarter" idx="12"/>
          </p:nvPr>
        </p:nvSpPr>
        <p:spPr/>
        <p:txBody>
          <a:bodyPr/>
          <a:lstStyle/>
          <a:p>
            <a:fld id="{15608683-CD8F-0443-93F2-32894688D9CD}" type="slidenum">
              <a:rPr lang="en-US" smtClean="0"/>
              <a:t>16</a:t>
            </a:fld>
            <a:endParaRPr lang="en-US"/>
          </a:p>
        </p:txBody>
      </p:sp>
    </p:spTree>
    <p:extLst>
      <p:ext uri="{BB962C8B-B14F-4D97-AF65-F5344CB8AC3E}">
        <p14:creationId xmlns:p14="http://schemas.microsoft.com/office/powerpoint/2010/main" val="436548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4" y="484632"/>
            <a:ext cx="8288383" cy="1609344"/>
          </a:xfrm>
        </p:spPr>
        <p:txBody>
          <a:bodyPr/>
          <a:lstStyle/>
          <a:p>
            <a:r>
              <a:rPr lang="en-US" dirty="0"/>
              <a:t>Dataset &amp; Labeling</a:t>
            </a:r>
          </a:p>
        </p:txBody>
      </p:sp>
      <p:sp>
        <p:nvSpPr>
          <p:cNvPr id="3" name="Content Placeholder 2"/>
          <p:cNvSpPr>
            <a:spLocks noGrp="1"/>
          </p:cNvSpPr>
          <p:nvPr>
            <p:ph idx="1"/>
          </p:nvPr>
        </p:nvSpPr>
        <p:spPr>
          <a:xfrm>
            <a:off x="4154032" y="2040175"/>
            <a:ext cx="4809374" cy="4050792"/>
          </a:xfrm>
        </p:spPr>
        <p:txBody>
          <a:bodyPr>
            <a:normAutofit/>
          </a:bodyPr>
          <a:lstStyle/>
          <a:p>
            <a:r>
              <a:rPr lang="en-US" sz="2400" dirty="0"/>
              <a:t>We establish a dataset including </a:t>
            </a:r>
            <a:r>
              <a:rPr lang="en-US" sz="2400" u="sng" dirty="0"/>
              <a:t>400 million </a:t>
            </a:r>
            <a:r>
              <a:rPr lang="en-US" sz="2400" dirty="0"/>
              <a:t>tweets from </a:t>
            </a:r>
            <a:r>
              <a:rPr lang="en-US" sz="2400" dirty="0" err="1"/>
              <a:t>Sina</a:t>
            </a:r>
            <a:r>
              <a:rPr lang="en-US" sz="2400" dirty="0"/>
              <a:t> Weibo, </a:t>
            </a:r>
            <a:r>
              <a:rPr lang="en-US" sz="2400" dirty="0" err="1"/>
              <a:t>Tencent</a:t>
            </a:r>
            <a:r>
              <a:rPr lang="en-US" sz="2400" dirty="0"/>
              <a:t> Weibo and Twitter</a:t>
            </a:r>
          </a:p>
          <a:p>
            <a:r>
              <a:rPr lang="en-US" sz="2400" dirty="0"/>
              <a:t>3 methods to label the dataset</a:t>
            </a:r>
          </a:p>
          <a:p>
            <a:pPr marL="457200" indent="-457200">
              <a:buFont typeface="+mj-lt"/>
              <a:buAutoNum type="arabicPeriod"/>
            </a:pPr>
            <a:r>
              <a:rPr lang="en-US" sz="2400" dirty="0"/>
              <a:t>Sentence pattern</a:t>
            </a:r>
          </a:p>
          <a:p>
            <a:pPr marL="457200" indent="-457200">
              <a:buFont typeface="+mj-lt"/>
              <a:buAutoNum type="arabicPeriod"/>
            </a:pPr>
            <a:r>
              <a:rPr lang="en-US" sz="2400" dirty="0"/>
              <a:t>Hashtags</a:t>
            </a:r>
          </a:p>
          <a:p>
            <a:pPr marL="457200" indent="-457200">
              <a:buFont typeface="+mj-lt"/>
              <a:buAutoNum type="arabicPeriod"/>
            </a:pPr>
            <a:r>
              <a:rPr lang="en-US" sz="2400" dirty="0"/>
              <a:t>Professional stress scale</a:t>
            </a:r>
          </a:p>
        </p:txBody>
      </p:sp>
      <p:sp>
        <p:nvSpPr>
          <p:cNvPr id="4" name="Slide Number Placeholder 3"/>
          <p:cNvSpPr>
            <a:spLocks noGrp="1"/>
          </p:cNvSpPr>
          <p:nvPr>
            <p:ph type="sldNum" sz="quarter" idx="12"/>
          </p:nvPr>
        </p:nvSpPr>
        <p:spPr/>
        <p:txBody>
          <a:bodyPr/>
          <a:lstStyle/>
          <a:p>
            <a:fld id="{15608683-CD8F-0443-93F2-32894688D9CD}" type="slidenum">
              <a:rPr lang="en-US" smtClean="0"/>
              <a:t>17</a:t>
            </a:fld>
            <a:endParaRPr lang="en-US"/>
          </a:p>
        </p:txBody>
      </p:sp>
      <p:pic>
        <p:nvPicPr>
          <p:cNvPr id="5" name="Picture 4"/>
          <p:cNvPicPr>
            <a:picLocks noChangeAspect="1"/>
          </p:cNvPicPr>
          <p:nvPr/>
        </p:nvPicPr>
        <p:blipFill>
          <a:blip r:embed="rId3"/>
          <a:stretch>
            <a:fillRect/>
          </a:stretch>
        </p:blipFill>
        <p:spPr>
          <a:xfrm>
            <a:off x="685802" y="2698759"/>
            <a:ext cx="3004695" cy="2896092"/>
          </a:xfrm>
          <a:prstGeom prst="rect">
            <a:avLst/>
          </a:prstGeom>
        </p:spPr>
      </p:pic>
    </p:spTree>
    <p:extLst>
      <p:ext uri="{BB962C8B-B14F-4D97-AF65-F5344CB8AC3E}">
        <p14:creationId xmlns:p14="http://schemas.microsoft.com/office/powerpoint/2010/main" val="2283640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32.png"/>
          <p:cNvPicPr>
            <a:picLocks noChangeAspect="1"/>
          </p:cNvPicPr>
          <p:nvPr/>
        </p:nvPicPr>
        <p:blipFill>
          <a:blip r:embed="rId3">
            <a:extLst/>
          </a:blip>
          <a:stretch>
            <a:fillRect/>
          </a:stretch>
        </p:blipFill>
        <p:spPr>
          <a:xfrm>
            <a:off x="236490" y="3936028"/>
            <a:ext cx="8324852" cy="2025396"/>
          </a:xfrm>
          <a:prstGeom prst="rect">
            <a:avLst/>
          </a:prstGeom>
          <a:ln w="12700">
            <a:miter lim="400000"/>
          </a:ln>
        </p:spPr>
      </p:pic>
      <p:pic>
        <p:nvPicPr>
          <p:cNvPr id="5" name="图片 19"/>
          <p:cNvPicPr>
            <a:picLocks noChangeAspect="1"/>
          </p:cNvPicPr>
          <p:nvPr/>
        </p:nvPicPr>
        <p:blipFill>
          <a:blip r:embed="rId4"/>
          <a:stretch>
            <a:fillRect/>
          </a:stretch>
        </p:blipFill>
        <p:spPr>
          <a:xfrm>
            <a:off x="953588" y="3624666"/>
            <a:ext cx="6890657" cy="2648120"/>
          </a:xfrm>
          <a:prstGeom prst="rect">
            <a:avLst/>
          </a:prstGeom>
        </p:spPr>
      </p:pic>
      <p:sp>
        <p:nvSpPr>
          <p:cNvPr id="2" name="Title 1"/>
          <p:cNvSpPr>
            <a:spLocks noGrp="1"/>
          </p:cNvSpPr>
          <p:nvPr>
            <p:ph type="title"/>
          </p:nvPr>
        </p:nvSpPr>
        <p:spPr/>
        <p:txBody>
          <a:bodyPr/>
          <a:lstStyle/>
          <a:p>
            <a:r>
              <a:rPr lang="en-US" dirty="0"/>
              <a:t>Labeling</a:t>
            </a:r>
          </a:p>
        </p:txBody>
      </p:sp>
      <p:sp>
        <p:nvSpPr>
          <p:cNvPr id="3" name="Content Placeholder 2"/>
          <p:cNvSpPr>
            <a:spLocks noGrp="1"/>
          </p:cNvSpPr>
          <p:nvPr>
            <p:ph idx="1"/>
          </p:nvPr>
        </p:nvSpPr>
        <p:spPr>
          <a:xfrm>
            <a:off x="568233" y="1938526"/>
            <a:ext cx="7772400" cy="4050792"/>
          </a:xfrm>
        </p:spPr>
        <p:txBody>
          <a:bodyPr/>
          <a:lstStyle/>
          <a:p>
            <a:r>
              <a:rPr lang="en-US" sz="2400" b="1" dirty="0"/>
              <a:t>Sentence pattern</a:t>
            </a:r>
          </a:p>
          <a:p>
            <a:pPr lvl="1"/>
            <a:r>
              <a:rPr lang="en-US" dirty="0"/>
              <a:t>“We Feel ***” and Searching the Emotional Web (SD </a:t>
            </a:r>
            <a:r>
              <a:rPr lang="en-US" dirty="0" err="1"/>
              <a:t>Kamvar</a:t>
            </a:r>
            <a:r>
              <a:rPr lang="en-US" dirty="0"/>
              <a:t>, 2011)</a:t>
            </a:r>
          </a:p>
          <a:p>
            <a:pPr lvl="1"/>
            <a:r>
              <a:rPr lang="en-US" dirty="0"/>
              <a:t>“I feel stressed”, “I feel relaxed”</a:t>
            </a:r>
          </a:p>
          <a:p>
            <a:pPr lvl="1"/>
            <a:r>
              <a:rPr lang="en-US" dirty="0"/>
              <a:t>“最近压力好大”, “最近压力很大”</a:t>
            </a:r>
          </a:p>
        </p:txBody>
      </p:sp>
      <p:sp>
        <p:nvSpPr>
          <p:cNvPr id="4" name="Slide Number Placeholder 3"/>
          <p:cNvSpPr>
            <a:spLocks noGrp="1"/>
          </p:cNvSpPr>
          <p:nvPr>
            <p:ph type="sldNum" sz="quarter" idx="12"/>
          </p:nvPr>
        </p:nvSpPr>
        <p:spPr/>
        <p:txBody>
          <a:bodyPr/>
          <a:lstStyle/>
          <a:p>
            <a:fld id="{15608683-CD8F-0443-93F2-32894688D9CD}" type="slidenum">
              <a:rPr lang="en-US" smtClean="0"/>
              <a:t>18</a:t>
            </a:fld>
            <a:endParaRPr lang="en-US"/>
          </a:p>
        </p:txBody>
      </p:sp>
    </p:spTree>
    <p:extLst>
      <p:ext uri="{BB962C8B-B14F-4D97-AF65-F5344CB8AC3E}">
        <p14:creationId xmlns:p14="http://schemas.microsoft.com/office/powerpoint/2010/main" val="257857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Labeling</a:t>
            </a:r>
          </a:p>
        </p:txBody>
      </p:sp>
      <p:sp>
        <p:nvSpPr>
          <p:cNvPr id="3" name="Content Placeholder 2"/>
          <p:cNvSpPr>
            <a:spLocks noGrp="1"/>
          </p:cNvSpPr>
          <p:nvPr>
            <p:ph idx="1"/>
          </p:nvPr>
        </p:nvSpPr>
        <p:spPr>
          <a:xfrm>
            <a:off x="685800" y="1860909"/>
            <a:ext cx="7772400" cy="4050792"/>
          </a:xfrm>
        </p:spPr>
        <p:txBody>
          <a:bodyPr/>
          <a:lstStyle/>
          <a:p>
            <a:r>
              <a:rPr lang="en-US" sz="2400" b="1" dirty="0"/>
              <a:t>Hashtags</a:t>
            </a:r>
          </a:p>
          <a:p>
            <a:pPr lvl="1"/>
            <a:r>
              <a:rPr lang="en-US" dirty="0"/>
              <a:t>Using Hashtags as Labels for Supervised Learning of Emotions in Twitter Messages (M Hasan, 2014)</a:t>
            </a:r>
          </a:p>
          <a:p>
            <a:pPr lvl="1"/>
            <a:endParaRPr lang="en-US" dirty="0"/>
          </a:p>
        </p:txBody>
      </p:sp>
      <p:sp>
        <p:nvSpPr>
          <p:cNvPr id="4" name="Slide Number Placeholder 3"/>
          <p:cNvSpPr>
            <a:spLocks noGrp="1"/>
          </p:cNvSpPr>
          <p:nvPr>
            <p:ph type="sldNum" sz="quarter" idx="12"/>
          </p:nvPr>
        </p:nvSpPr>
        <p:spPr/>
        <p:txBody>
          <a:bodyPr/>
          <a:lstStyle/>
          <a:p>
            <a:fld id="{15608683-CD8F-0443-93F2-32894688D9CD}" type="slidenum">
              <a:rPr lang="en-US" smtClean="0"/>
              <a:t>19</a:t>
            </a:fld>
            <a:endParaRPr lang="en-US"/>
          </a:p>
        </p:txBody>
      </p:sp>
      <p:pic>
        <p:nvPicPr>
          <p:cNvPr id="5" name="image23.png"/>
          <p:cNvPicPr>
            <a:picLocks noChangeAspect="1"/>
          </p:cNvPicPr>
          <p:nvPr/>
        </p:nvPicPr>
        <p:blipFill>
          <a:blip r:embed="rId3">
            <a:extLst/>
          </a:blip>
          <a:stretch>
            <a:fillRect/>
          </a:stretch>
        </p:blipFill>
        <p:spPr>
          <a:xfrm>
            <a:off x="215537" y="2986441"/>
            <a:ext cx="8534401" cy="1155701"/>
          </a:xfrm>
          <a:prstGeom prst="rect">
            <a:avLst/>
          </a:prstGeom>
          <a:ln w="12700">
            <a:miter lim="400000"/>
          </a:ln>
        </p:spPr>
      </p:pic>
    </p:spTree>
    <p:extLst>
      <p:ext uri="{BB962C8B-B14F-4D97-AF65-F5344CB8AC3E}">
        <p14:creationId xmlns:p14="http://schemas.microsoft.com/office/powerpoint/2010/main" val="500072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Mental Health</a:t>
            </a:r>
            <a:endParaRPr lang="zh-CN" altLang="en-US" dirty="0"/>
          </a:p>
        </p:txBody>
      </p:sp>
      <p:sp>
        <p:nvSpPr>
          <p:cNvPr id="3" name="内容占位符 2"/>
          <p:cNvSpPr>
            <a:spLocks noGrp="1"/>
          </p:cNvSpPr>
          <p:nvPr>
            <p:ph idx="1"/>
          </p:nvPr>
        </p:nvSpPr>
        <p:spPr/>
        <p:txBody>
          <a:bodyPr>
            <a:normAutofit/>
          </a:bodyPr>
          <a:lstStyle/>
          <a:p>
            <a:pPr algn="just"/>
            <a:r>
              <a:rPr lang="en-US" altLang="zh-CN" sz="2400" b="1" dirty="0"/>
              <a:t>Mental health </a:t>
            </a:r>
            <a:r>
              <a:rPr lang="en-US" altLang="zh-CN" sz="2400" dirty="0"/>
              <a:t>is a level of </a:t>
            </a:r>
            <a:r>
              <a:rPr lang="en-US" altLang="zh-CN" sz="2400" b="1" dirty="0">
                <a:solidFill>
                  <a:srgbClr val="7030A0"/>
                </a:solidFill>
              </a:rPr>
              <a:t>psychological well-being</a:t>
            </a:r>
            <a:r>
              <a:rPr lang="en-US" altLang="zh-CN" sz="2400" dirty="0"/>
              <a:t>, or an absence of mental illness.</a:t>
            </a:r>
          </a:p>
          <a:p>
            <a:pPr algn="just"/>
            <a:r>
              <a:rPr lang="en-US" altLang="zh-CN" sz="2400" dirty="0"/>
              <a:t>The WHO states that the well-being of an individual is encompassed in the realization of their abilities, coping with normal </a:t>
            </a:r>
            <a:r>
              <a:rPr lang="en-US" altLang="zh-CN" sz="2400" dirty="0">
                <a:solidFill>
                  <a:srgbClr val="FF0000"/>
                </a:solidFill>
              </a:rPr>
              <a:t>stresses </a:t>
            </a:r>
            <a:r>
              <a:rPr lang="en-US" altLang="zh-CN" sz="2400" dirty="0"/>
              <a:t>of life, productive work and contribution to their community.</a:t>
            </a:r>
          </a:p>
        </p:txBody>
      </p:sp>
      <p:sp>
        <p:nvSpPr>
          <p:cNvPr id="4" name="灯片编号占位符 3"/>
          <p:cNvSpPr>
            <a:spLocks noGrp="1"/>
          </p:cNvSpPr>
          <p:nvPr>
            <p:ph type="sldNum" sz="quarter" idx="12"/>
          </p:nvPr>
        </p:nvSpPr>
        <p:spPr/>
        <p:txBody>
          <a:bodyPr/>
          <a:lstStyle/>
          <a:p>
            <a:fld id="{15608683-CD8F-0443-93F2-32894688D9CD}" type="slidenum">
              <a:rPr lang="en-US" smtClean="0"/>
              <a:t>2</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356" y="4548594"/>
            <a:ext cx="23050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6484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Labeling</a:t>
            </a:r>
          </a:p>
        </p:txBody>
      </p:sp>
      <p:sp>
        <p:nvSpPr>
          <p:cNvPr id="3" name="Content Placeholder 2"/>
          <p:cNvSpPr>
            <a:spLocks noGrp="1"/>
          </p:cNvSpPr>
          <p:nvPr>
            <p:ph idx="1"/>
          </p:nvPr>
        </p:nvSpPr>
        <p:spPr>
          <a:xfrm>
            <a:off x="685800" y="1912400"/>
            <a:ext cx="7772400" cy="4050792"/>
          </a:xfrm>
        </p:spPr>
        <p:txBody>
          <a:bodyPr/>
          <a:lstStyle/>
          <a:p>
            <a:r>
              <a:rPr lang="en-US" sz="2400" b="1" dirty="0"/>
              <a:t>Professional stress scale</a:t>
            </a:r>
          </a:p>
          <a:p>
            <a:pPr lvl="1"/>
            <a:r>
              <a:rPr lang="en-US" dirty="0"/>
              <a:t>Some people would like to do professional stress scale tests and share the results to social media platforms, like PSTR</a:t>
            </a:r>
          </a:p>
          <a:p>
            <a:endParaRPr lang="en-US" dirty="0"/>
          </a:p>
        </p:txBody>
      </p:sp>
      <p:sp>
        <p:nvSpPr>
          <p:cNvPr id="4" name="Slide Number Placeholder 3"/>
          <p:cNvSpPr>
            <a:spLocks noGrp="1"/>
          </p:cNvSpPr>
          <p:nvPr>
            <p:ph type="sldNum" sz="quarter" idx="12"/>
          </p:nvPr>
        </p:nvSpPr>
        <p:spPr/>
        <p:txBody>
          <a:bodyPr/>
          <a:lstStyle/>
          <a:p>
            <a:fld id="{15608683-CD8F-0443-93F2-32894688D9CD}" type="slidenum">
              <a:rPr lang="en-US" smtClean="0"/>
              <a:t>20</a:t>
            </a:fld>
            <a:endParaRPr lang="en-US"/>
          </a:p>
        </p:txBody>
      </p:sp>
      <p:pic>
        <p:nvPicPr>
          <p:cNvPr id="5" name="image34.png"/>
          <p:cNvPicPr>
            <a:picLocks noChangeAspect="1"/>
          </p:cNvPicPr>
          <p:nvPr/>
        </p:nvPicPr>
        <p:blipFill>
          <a:blip r:embed="rId3">
            <a:extLst/>
          </a:blip>
          <a:stretch>
            <a:fillRect/>
          </a:stretch>
        </p:blipFill>
        <p:spPr>
          <a:xfrm>
            <a:off x="809645" y="2978918"/>
            <a:ext cx="6743701" cy="1587501"/>
          </a:xfrm>
          <a:prstGeom prst="rect">
            <a:avLst/>
          </a:prstGeom>
          <a:ln w="12700">
            <a:miter lim="400000"/>
          </a:ln>
        </p:spPr>
      </p:pic>
      <p:pic>
        <p:nvPicPr>
          <p:cNvPr id="6" name="图片 9"/>
          <p:cNvPicPr>
            <a:picLocks noChangeAspect="1"/>
          </p:cNvPicPr>
          <p:nvPr/>
        </p:nvPicPr>
        <p:blipFill>
          <a:blip r:embed="rId4"/>
          <a:stretch>
            <a:fillRect/>
          </a:stretch>
        </p:blipFill>
        <p:spPr>
          <a:xfrm>
            <a:off x="2" y="4710373"/>
            <a:ext cx="9033831" cy="875588"/>
          </a:xfrm>
          <a:prstGeom prst="rect">
            <a:avLst/>
          </a:prstGeom>
        </p:spPr>
      </p:pic>
    </p:spTree>
    <p:extLst>
      <p:ext uri="{BB962C8B-B14F-4D97-AF65-F5344CB8AC3E}">
        <p14:creationId xmlns:p14="http://schemas.microsoft.com/office/powerpoint/2010/main" val="3016978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75" y="277448"/>
            <a:ext cx="7990367" cy="1609344"/>
          </a:xfrm>
        </p:spPr>
        <p:txBody>
          <a:bodyPr>
            <a:normAutofit fontScale="90000"/>
          </a:bodyPr>
          <a:lstStyle/>
          <a:p>
            <a:r>
              <a:rPr lang="en-US" dirty="0"/>
              <a:t>D</a:t>
            </a:r>
            <a:r>
              <a:rPr lang="en-US" altLang="zh-CN" dirty="0"/>
              <a:t>ata Observation on Self- Reported </a:t>
            </a:r>
            <a:r>
              <a:rPr lang="en-US" dirty="0"/>
              <a:t>Stressed and non-stressed </a:t>
            </a:r>
            <a:r>
              <a:rPr lang="en-US" altLang="zh-CN" dirty="0"/>
              <a:t>users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5608683-CD8F-0443-93F2-32894688D9CD}" type="slidenum">
              <a:rPr lang="en-US" smtClean="0"/>
              <a:t>21</a:t>
            </a:fld>
            <a:endParaRPr lang="en-US"/>
          </a:p>
        </p:txBody>
      </p:sp>
      <p:pic>
        <p:nvPicPr>
          <p:cNvPr id="5" name="图片 3"/>
          <p:cNvPicPr>
            <a:picLocks noChangeAspect="1"/>
          </p:cNvPicPr>
          <p:nvPr/>
        </p:nvPicPr>
        <p:blipFill>
          <a:blip r:embed="rId3"/>
          <a:stretch>
            <a:fillRect/>
          </a:stretch>
        </p:blipFill>
        <p:spPr>
          <a:xfrm>
            <a:off x="317690" y="1886792"/>
            <a:ext cx="4082602" cy="4368805"/>
          </a:xfrm>
          <a:prstGeom prst="rect">
            <a:avLst/>
          </a:prstGeom>
        </p:spPr>
      </p:pic>
      <p:pic>
        <p:nvPicPr>
          <p:cNvPr id="6" name="图片 8"/>
          <p:cNvPicPr>
            <a:picLocks noChangeAspect="1"/>
          </p:cNvPicPr>
          <p:nvPr/>
        </p:nvPicPr>
        <p:blipFill>
          <a:blip r:embed="rId4"/>
          <a:stretch>
            <a:fillRect/>
          </a:stretch>
        </p:blipFill>
        <p:spPr>
          <a:xfrm>
            <a:off x="4918405" y="1837659"/>
            <a:ext cx="4335685" cy="4467069"/>
          </a:xfrm>
          <a:prstGeom prst="rect">
            <a:avLst/>
          </a:prstGeom>
        </p:spPr>
      </p:pic>
      <p:sp>
        <p:nvSpPr>
          <p:cNvPr id="7" name="矩形 6"/>
          <p:cNvSpPr/>
          <p:nvPr/>
        </p:nvSpPr>
        <p:spPr>
          <a:xfrm>
            <a:off x="3298" y="6304030"/>
            <a:ext cx="8963406" cy="584775"/>
          </a:xfrm>
          <a:prstGeom prst="rect">
            <a:avLst/>
          </a:prstGeom>
        </p:spPr>
        <p:txBody>
          <a:bodyPr wrap="square">
            <a:spAutoFit/>
          </a:bodyPr>
          <a:lstStyle/>
          <a:p>
            <a:r>
              <a:rPr lang="en-US" altLang="zh-CN" sz="1400" dirty="0"/>
              <a:t>    </a:t>
            </a:r>
            <a:r>
              <a:rPr lang="en-US" altLang="zh-CN" sz="1400" b="1" dirty="0">
                <a:solidFill>
                  <a:schemeClr val="tx2"/>
                </a:solidFill>
              </a:rPr>
              <a:t>10k tweets which are labeled as stressed ones vs. randomly sampled tweets from twitter</a:t>
            </a:r>
          </a:p>
          <a:p>
            <a:endParaRPr lang="zh-CN" altLang="en-US" b="1" dirty="0">
              <a:solidFill>
                <a:schemeClr val="tx2"/>
              </a:solidFill>
            </a:endParaRPr>
          </a:p>
        </p:txBody>
      </p:sp>
      <p:sp>
        <p:nvSpPr>
          <p:cNvPr id="8" name="TextBox 7"/>
          <p:cNvSpPr txBox="1"/>
          <p:nvPr/>
        </p:nvSpPr>
        <p:spPr>
          <a:xfrm>
            <a:off x="0" y="6554696"/>
            <a:ext cx="8083464" cy="307777"/>
          </a:xfrm>
          <a:prstGeom prst="rect">
            <a:avLst/>
          </a:prstGeom>
          <a:noFill/>
        </p:spPr>
        <p:txBody>
          <a:bodyPr wrap="square" rtlCol="0">
            <a:spAutoFit/>
          </a:bodyPr>
          <a:lstStyle/>
          <a:p>
            <a:r>
              <a:rPr lang="en-US" sz="1400" dirty="0">
                <a:latin typeface="Times New Roman" charset="0"/>
                <a:ea typeface="Times New Roman" charset="0"/>
                <a:cs typeface="Times New Roman" charset="0"/>
              </a:rPr>
              <a:t>Lin &amp; </a:t>
            </a:r>
            <a:r>
              <a:rPr lang="en-US" sz="1400" dirty="0" err="1">
                <a:latin typeface="Times New Roman" charset="0"/>
                <a:ea typeface="Times New Roman" charset="0"/>
                <a:cs typeface="Times New Roman" charset="0"/>
              </a:rPr>
              <a:t>Jia</a:t>
            </a:r>
            <a:r>
              <a:rPr lang="en-US" sz="1400" dirty="0">
                <a:latin typeface="Times New Roman" charset="0"/>
                <a:ea typeface="Times New Roman" charset="0"/>
                <a:cs typeface="Times New Roman" charset="0"/>
              </a:rPr>
              <a:t>. Detecting Stress Based on Social Interactions in Social Networks. TKDE 2017.</a:t>
            </a:r>
          </a:p>
        </p:txBody>
      </p:sp>
    </p:spTree>
    <p:extLst>
      <p:ext uri="{BB962C8B-B14F-4D97-AF65-F5344CB8AC3E}">
        <p14:creationId xmlns:p14="http://schemas.microsoft.com/office/powerpoint/2010/main" val="3234001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27878"/>
            <a:ext cx="7772400" cy="1609344"/>
          </a:xfrm>
        </p:spPr>
        <p:txBody>
          <a:bodyPr/>
          <a:lstStyle/>
          <a:p>
            <a:r>
              <a:rPr lang="en-US" dirty="0"/>
              <a:t>Data O</a:t>
            </a:r>
            <a:r>
              <a:rPr lang="en-US" altLang="zh-CN" dirty="0"/>
              <a:t>bservation</a:t>
            </a:r>
            <a:r>
              <a:rPr lang="en-US" dirty="0"/>
              <a:t> (Image) </a:t>
            </a:r>
          </a:p>
        </p:txBody>
      </p:sp>
      <p:sp>
        <p:nvSpPr>
          <p:cNvPr id="3" name="Content Placeholder 2"/>
          <p:cNvSpPr>
            <a:spLocks noGrp="1"/>
          </p:cNvSpPr>
          <p:nvPr>
            <p:ph idx="1"/>
          </p:nvPr>
        </p:nvSpPr>
        <p:spPr>
          <a:xfrm>
            <a:off x="548640" y="1820962"/>
            <a:ext cx="7772400" cy="4050792"/>
          </a:xfrm>
        </p:spPr>
        <p:txBody>
          <a:bodyPr/>
          <a:lstStyle/>
          <a:p>
            <a:r>
              <a:rPr lang="en-US" dirty="0"/>
              <a:t>Colors in images are related to emotions</a:t>
            </a:r>
            <a:br>
              <a:rPr lang="en-US" dirty="0"/>
            </a:br>
            <a:r>
              <a:rPr lang="en-US" dirty="0"/>
              <a:t>[S. R. Ireland etc., 1992], [Kobayashi, S. etc., 1991]</a:t>
            </a:r>
          </a:p>
        </p:txBody>
      </p:sp>
      <p:grpSp>
        <p:nvGrpSpPr>
          <p:cNvPr id="13" name="组合 12"/>
          <p:cNvGrpSpPr/>
          <p:nvPr/>
        </p:nvGrpSpPr>
        <p:grpSpPr>
          <a:xfrm>
            <a:off x="548640" y="2711815"/>
            <a:ext cx="7724140" cy="3567427"/>
            <a:chOff x="50800" y="2203450"/>
            <a:chExt cx="8953500" cy="4105275"/>
          </a:xfrm>
        </p:grpSpPr>
        <p:pic>
          <p:nvPicPr>
            <p:cNvPr id="1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3450"/>
              <a:ext cx="4432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686050"/>
              <a:ext cx="4432300"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 y="2205038"/>
              <a:ext cx="4405313"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p:cNvSpPr txBox="1"/>
          <p:nvPr/>
        </p:nvSpPr>
        <p:spPr>
          <a:xfrm>
            <a:off x="0" y="6376896"/>
            <a:ext cx="8083464" cy="307777"/>
          </a:xfrm>
          <a:prstGeom prst="rect">
            <a:avLst/>
          </a:prstGeom>
          <a:noFill/>
        </p:spPr>
        <p:txBody>
          <a:bodyPr wrap="square" rtlCol="0">
            <a:spAutoFit/>
          </a:bodyPr>
          <a:lstStyle/>
          <a:p>
            <a:r>
              <a:rPr lang="en-US" sz="1400" dirty="0">
                <a:latin typeface="Times New Roman" charset="0"/>
                <a:ea typeface="Times New Roman" charset="0"/>
                <a:cs typeface="Times New Roman" charset="0"/>
              </a:rPr>
              <a:t>Lin &amp; </a:t>
            </a:r>
            <a:r>
              <a:rPr lang="en-US" sz="1400" dirty="0" err="1">
                <a:latin typeface="Times New Roman" charset="0"/>
                <a:ea typeface="Times New Roman" charset="0"/>
                <a:cs typeface="Times New Roman" charset="0"/>
              </a:rPr>
              <a:t>Jia</a:t>
            </a:r>
            <a:r>
              <a:rPr lang="en-US" sz="1400" dirty="0">
                <a:latin typeface="Times New Roman" charset="0"/>
                <a:ea typeface="Times New Roman" charset="0"/>
                <a:cs typeface="Times New Roman" charset="0"/>
              </a:rPr>
              <a:t>. Detecting Stress Based on Social Interactions in Social Networks. TKDE 2017.</a:t>
            </a:r>
          </a:p>
        </p:txBody>
      </p:sp>
    </p:spTree>
    <p:extLst>
      <p:ext uri="{BB962C8B-B14F-4D97-AF65-F5344CB8AC3E}">
        <p14:creationId xmlns:p14="http://schemas.microsoft.com/office/powerpoint/2010/main" val="2963870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O</a:t>
            </a:r>
            <a:r>
              <a:rPr lang="en-US" altLang="zh-CN" dirty="0"/>
              <a:t>bservation</a:t>
            </a:r>
            <a:r>
              <a:rPr lang="en-US" dirty="0"/>
              <a:t> (</a:t>
            </a:r>
            <a:r>
              <a:rPr lang="en-US" altLang="zh-TW" dirty="0"/>
              <a:t>Social Structures and User Interactions</a:t>
            </a:r>
            <a:r>
              <a:rPr lang="en-US" dirty="0"/>
              <a:t>) </a:t>
            </a:r>
          </a:p>
        </p:txBody>
      </p:sp>
      <p:sp>
        <p:nvSpPr>
          <p:cNvPr id="3" name="Content Placeholder 2"/>
          <p:cNvSpPr>
            <a:spLocks noGrp="1"/>
          </p:cNvSpPr>
          <p:nvPr>
            <p:ph idx="1"/>
          </p:nvPr>
        </p:nvSpPr>
        <p:spPr/>
        <p:txBody>
          <a:bodyPr/>
          <a:lstStyle/>
          <a:p>
            <a:r>
              <a:rPr lang="en-US" dirty="0"/>
              <a:t>The social structure of stressed users’ friends tends to be less connected and less complicated, compared to non-stressed users.</a:t>
            </a:r>
          </a:p>
        </p:txBody>
      </p:sp>
      <p:sp>
        <p:nvSpPr>
          <p:cNvPr id="4" name="Slide Number Placeholder 3"/>
          <p:cNvSpPr>
            <a:spLocks noGrp="1"/>
          </p:cNvSpPr>
          <p:nvPr>
            <p:ph type="sldNum" sz="quarter" idx="12"/>
          </p:nvPr>
        </p:nvSpPr>
        <p:spPr/>
        <p:txBody>
          <a:bodyPr/>
          <a:lstStyle/>
          <a:p>
            <a:fld id="{15608683-CD8F-0443-93F2-32894688D9CD}" type="slidenum">
              <a:rPr lang="en-US" smtClean="0"/>
              <a:t>23</a:t>
            </a:fld>
            <a:endParaRPr lang="en-US"/>
          </a:p>
        </p:txBody>
      </p:sp>
      <p:pic>
        <p:nvPicPr>
          <p:cNvPr id="5" name="图片 10"/>
          <p:cNvPicPr>
            <a:picLocks noChangeAspect="1"/>
          </p:cNvPicPr>
          <p:nvPr/>
        </p:nvPicPr>
        <p:blipFill>
          <a:blip r:embed="rId3"/>
          <a:stretch>
            <a:fillRect/>
          </a:stretch>
        </p:blipFill>
        <p:spPr>
          <a:xfrm>
            <a:off x="1437833" y="3122660"/>
            <a:ext cx="5983694" cy="3150125"/>
          </a:xfrm>
          <a:prstGeom prst="rect">
            <a:avLst/>
          </a:prstGeom>
        </p:spPr>
      </p:pic>
      <p:sp>
        <p:nvSpPr>
          <p:cNvPr id="6" name="TextBox 5"/>
          <p:cNvSpPr txBox="1"/>
          <p:nvPr/>
        </p:nvSpPr>
        <p:spPr>
          <a:xfrm>
            <a:off x="0" y="6453096"/>
            <a:ext cx="8083464" cy="307777"/>
          </a:xfrm>
          <a:prstGeom prst="rect">
            <a:avLst/>
          </a:prstGeom>
          <a:noFill/>
        </p:spPr>
        <p:txBody>
          <a:bodyPr wrap="square" rtlCol="0">
            <a:spAutoFit/>
          </a:bodyPr>
          <a:lstStyle/>
          <a:p>
            <a:r>
              <a:rPr lang="en-US" sz="1400" dirty="0">
                <a:latin typeface="Times New Roman" charset="0"/>
                <a:ea typeface="Times New Roman" charset="0"/>
                <a:cs typeface="Times New Roman" charset="0"/>
              </a:rPr>
              <a:t>Lin &amp; </a:t>
            </a:r>
            <a:r>
              <a:rPr lang="en-US" sz="1400" dirty="0" err="1">
                <a:latin typeface="Times New Roman" charset="0"/>
                <a:ea typeface="Times New Roman" charset="0"/>
                <a:cs typeface="Times New Roman" charset="0"/>
              </a:rPr>
              <a:t>Jia</a:t>
            </a:r>
            <a:r>
              <a:rPr lang="en-US" sz="1400" dirty="0">
                <a:latin typeface="Times New Roman" charset="0"/>
                <a:ea typeface="Times New Roman" charset="0"/>
                <a:cs typeface="Times New Roman" charset="0"/>
              </a:rPr>
              <a:t>. Detecting Stress Based on Social Interactions in Social Networks. TKDE 2017.</a:t>
            </a:r>
          </a:p>
        </p:txBody>
      </p:sp>
    </p:spTree>
    <p:extLst>
      <p:ext uri="{BB962C8B-B14F-4D97-AF65-F5344CB8AC3E}">
        <p14:creationId xmlns:p14="http://schemas.microsoft.com/office/powerpoint/2010/main" val="3901588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Feasibility – Data Discrimination (</a:t>
            </a:r>
            <a:r>
              <a:rPr lang="en-US" altLang="zh-TW" dirty="0"/>
              <a:t>Social Structures and User Interactions</a:t>
            </a:r>
            <a:r>
              <a:rPr lang="en-US" dirty="0"/>
              <a:t>) (cont.)</a:t>
            </a:r>
          </a:p>
        </p:txBody>
      </p:sp>
      <p:sp>
        <p:nvSpPr>
          <p:cNvPr id="3" name="Content Placeholder 2"/>
          <p:cNvSpPr>
            <a:spLocks noGrp="1"/>
          </p:cNvSpPr>
          <p:nvPr>
            <p:ph idx="1"/>
          </p:nvPr>
        </p:nvSpPr>
        <p:spPr/>
        <p:txBody>
          <a:bodyPr/>
          <a:lstStyle/>
          <a:p>
            <a:r>
              <a:rPr lang="en-US" altLang="zh-CN" dirty="0"/>
              <a:t>The chance</a:t>
            </a:r>
            <a:r>
              <a:rPr lang="zh-CN" altLang="en-US" dirty="0"/>
              <a:t> </a:t>
            </a:r>
            <a:r>
              <a:rPr lang="en-US" altLang="zh-CN" dirty="0"/>
              <a:t>that a none-stressed user becomes stressed increases</a:t>
            </a:r>
            <a:r>
              <a:rPr lang="zh-CN" altLang="en-US" dirty="0"/>
              <a:t> </a:t>
            </a:r>
            <a:r>
              <a:rPr lang="en-US" altLang="zh-CN" dirty="0"/>
              <a:t>to three times higher for a user with stressed neighbors than</a:t>
            </a:r>
            <a:r>
              <a:rPr lang="zh-CN" altLang="en-US" dirty="0"/>
              <a:t> </a:t>
            </a:r>
            <a:r>
              <a:rPr lang="en-US" altLang="zh-CN" dirty="0"/>
              <a:t>for one without stressed neighbors.</a:t>
            </a:r>
          </a:p>
          <a:p>
            <a:r>
              <a:rPr lang="en-US" altLang="zh-CN" dirty="0"/>
              <a:t>The likelihood of a</a:t>
            </a:r>
            <a:r>
              <a:rPr lang="zh-CN" altLang="en-US" dirty="0"/>
              <a:t> </a:t>
            </a:r>
            <a:r>
              <a:rPr lang="en-US" altLang="zh-CN" dirty="0"/>
              <a:t>user being stressed increases with the number of stressed</a:t>
            </a:r>
            <a:r>
              <a:rPr lang="zh-CN" altLang="en-US" dirty="0"/>
              <a:t> </a:t>
            </a:r>
            <a:r>
              <a:rPr lang="en-US" altLang="zh-CN" dirty="0"/>
              <a:t>neighbors.</a:t>
            </a:r>
            <a:endParaRPr lang="en-US" dirty="0">
              <a:ea typeface="Times New Roman" charset="0"/>
              <a:cs typeface="Times New Roman" charset="0"/>
            </a:endParaRPr>
          </a:p>
        </p:txBody>
      </p:sp>
      <p:sp>
        <p:nvSpPr>
          <p:cNvPr id="4" name="Slide Number Placeholder 3"/>
          <p:cNvSpPr>
            <a:spLocks noGrp="1"/>
          </p:cNvSpPr>
          <p:nvPr>
            <p:ph type="sldNum" sz="quarter" idx="12"/>
          </p:nvPr>
        </p:nvSpPr>
        <p:spPr/>
        <p:txBody>
          <a:bodyPr/>
          <a:lstStyle/>
          <a:p>
            <a:fld id="{15608683-CD8F-0443-93F2-32894688D9CD}" type="slidenum">
              <a:rPr lang="en-US" smtClean="0"/>
              <a:t>24</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 y="3908045"/>
            <a:ext cx="7429500"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0" y="6529296"/>
            <a:ext cx="8083464" cy="307777"/>
          </a:xfrm>
          <a:prstGeom prst="rect">
            <a:avLst/>
          </a:prstGeom>
          <a:noFill/>
        </p:spPr>
        <p:txBody>
          <a:bodyPr wrap="square" rtlCol="0">
            <a:spAutoFit/>
          </a:bodyPr>
          <a:lstStyle/>
          <a:p>
            <a:r>
              <a:rPr lang="en-US" sz="1400" dirty="0">
                <a:latin typeface="Times New Roman" charset="0"/>
                <a:ea typeface="Times New Roman" charset="0"/>
                <a:cs typeface="Times New Roman" charset="0"/>
              </a:rPr>
              <a:t>Lin &amp; </a:t>
            </a:r>
            <a:r>
              <a:rPr lang="en-US" sz="1400" dirty="0" err="1">
                <a:latin typeface="Times New Roman" charset="0"/>
                <a:ea typeface="Times New Roman" charset="0"/>
                <a:cs typeface="Times New Roman" charset="0"/>
              </a:rPr>
              <a:t>Jia</a:t>
            </a:r>
            <a:r>
              <a:rPr lang="en-US" sz="1400" dirty="0">
                <a:latin typeface="Times New Roman" charset="0"/>
                <a:ea typeface="Times New Roman" charset="0"/>
                <a:cs typeface="Times New Roman" charset="0"/>
              </a:rPr>
              <a:t>. Detecting Stress Based on Social Interactions in Social Networks. TKDE 2017.</a:t>
            </a:r>
          </a:p>
        </p:txBody>
      </p:sp>
    </p:spTree>
    <p:extLst>
      <p:ext uri="{BB962C8B-B14F-4D97-AF65-F5344CB8AC3E}">
        <p14:creationId xmlns:p14="http://schemas.microsoft.com/office/powerpoint/2010/main" val="3941770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p>
            <a:r>
              <a:rPr lang="en-US" altLang="zh-CN" dirty="0">
                <a:latin typeface="Times New Roman" panose="02020603050405020304" pitchFamily="18" charset="0"/>
                <a:cs typeface="Times New Roman" panose="02020603050405020304" pitchFamily="18" charset="0"/>
              </a:rPr>
              <a:t>Tweet-level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Content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Attributes</a:t>
            </a:r>
            <a:endParaRPr dirty="0">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idx="1"/>
          </p:nvPr>
        </p:nvSpPr>
        <p:spPr/>
        <p:txBody>
          <a:bodyPr/>
          <a:lstStyle/>
          <a:p>
            <a:endParaRPr lang="zh-CN" altLang="en-US"/>
          </a:p>
        </p:txBody>
      </p:sp>
      <p:sp>
        <p:nvSpPr>
          <p:cNvPr id="4" name="Shape 333"/>
          <p:cNvSpPr txBox="1">
            <a:spLocks/>
          </p:cNvSpPr>
          <p:nvPr/>
        </p:nvSpPr>
        <p:spPr>
          <a:xfrm>
            <a:off x="1249754" y="2866032"/>
            <a:ext cx="6408347" cy="3722325"/>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marL="342900" marR="0" indent="-342900" algn="l" defTabSz="914400" rtl="0" latinLnBrk="0">
              <a:lnSpc>
                <a:spcPct val="150000"/>
              </a:lnSpc>
              <a:spcBef>
                <a:spcPts val="600"/>
              </a:spcBef>
              <a:spcAft>
                <a:spcPts val="0"/>
              </a:spcAft>
              <a:buClr>
                <a:srgbClr val="7030A0"/>
              </a:buClr>
              <a:buSzPct val="73000"/>
              <a:buFont typeface="Wingdings 2"/>
              <a:buChar char="⦿"/>
              <a:tabLst/>
              <a:defRPr sz="2600" b="0" i="0" u="none" strike="noStrike" cap="none" spc="0" baseline="0">
                <a:ln>
                  <a:noFill/>
                </a:ln>
                <a:solidFill>
                  <a:srgbClr val="000000"/>
                </a:solidFill>
                <a:uFillTx/>
                <a:latin typeface="华文楷体"/>
                <a:ea typeface="华文楷体"/>
                <a:cs typeface="华文楷体"/>
                <a:sym typeface="华文楷体"/>
              </a:defRPr>
            </a:lvl1pPr>
            <a:lvl2pPr marL="780221" marR="0" indent="-323021" algn="l" defTabSz="914400" rtl="0" latinLnBrk="0">
              <a:lnSpc>
                <a:spcPct val="150000"/>
              </a:lnSpc>
              <a:spcBef>
                <a:spcPts val="600"/>
              </a:spcBef>
              <a:spcAft>
                <a:spcPts val="0"/>
              </a:spcAft>
              <a:buClr>
                <a:srgbClr val="7030A0"/>
              </a:buClr>
              <a:buSzPct val="80000"/>
              <a:buFont typeface="Wingdings 2"/>
              <a:buChar char="◼"/>
              <a:tabLst/>
              <a:defRPr sz="2600" b="0" i="0" u="none" strike="noStrike" cap="none" spc="0" baseline="0">
                <a:ln>
                  <a:noFill/>
                </a:ln>
                <a:solidFill>
                  <a:srgbClr val="000000"/>
                </a:solidFill>
                <a:uFillTx/>
                <a:latin typeface="华文楷体"/>
                <a:ea typeface="华文楷体"/>
                <a:cs typeface="华文楷体"/>
                <a:sym typeface="华文楷体"/>
              </a:defRPr>
            </a:lvl2pPr>
            <a:lvl3pPr marL="1211580" marR="0" indent="-297180" algn="l" defTabSz="914400" rtl="0" latinLnBrk="0">
              <a:lnSpc>
                <a:spcPct val="150000"/>
              </a:lnSpc>
              <a:spcBef>
                <a:spcPts val="600"/>
              </a:spcBef>
              <a:spcAft>
                <a:spcPts val="0"/>
              </a:spcAft>
              <a:buClr>
                <a:srgbClr val="7030A0"/>
              </a:buClr>
              <a:buSzPct val="60000"/>
              <a:buFont typeface="Wingdings 2"/>
              <a:buChar char="○"/>
              <a:tabLst/>
              <a:defRPr sz="2600" b="0" i="0" u="none" strike="noStrike" cap="none" spc="0" baseline="0">
                <a:ln>
                  <a:noFill/>
                </a:ln>
                <a:solidFill>
                  <a:srgbClr val="000000"/>
                </a:solidFill>
                <a:uFillTx/>
                <a:latin typeface="华文楷体"/>
                <a:ea typeface="华文楷体"/>
                <a:cs typeface="华文楷体"/>
                <a:sym typeface="华文楷体"/>
              </a:defRPr>
            </a:lvl3pPr>
            <a:lvl4pPr marL="1743075" marR="0" indent="-371475" algn="l" defTabSz="914400" rtl="0" latinLnBrk="0">
              <a:lnSpc>
                <a:spcPct val="150000"/>
              </a:lnSpc>
              <a:spcBef>
                <a:spcPts val="600"/>
              </a:spcBef>
              <a:spcAft>
                <a:spcPts val="0"/>
              </a:spcAft>
              <a:buClr>
                <a:srgbClr val="7030A0"/>
              </a:buClr>
              <a:buSzPct val="100000"/>
              <a:buFont typeface="Wingdings 2"/>
              <a:buChar char="–"/>
              <a:tabLst/>
              <a:defRPr sz="2600" b="0" i="0" u="none" strike="noStrike" cap="none" spc="0" baseline="0">
                <a:ln>
                  <a:noFill/>
                </a:ln>
                <a:solidFill>
                  <a:srgbClr val="000000"/>
                </a:solidFill>
                <a:uFillTx/>
                <a:latin typeface="华文楷体"/>
                <a:ea typeface="华文楷体"/>
                <a:cs typeface="华文楷体"/>
                <a:sym typeface="华文楷体"/>
              </a:defRPr>
            </a:lvl4pPr>
            <a:lvl5pPr marL="2200275" marR="0" indent="-371475" algn="l" defTabSz="914400" rtl="0" latinLnBrk="0">
              <a:lnSpc>
                <a:spcPct val="150000"/>
              </a:lnSpc>
              <a:spcBef>
                <a:spcPts val="600"/>
              </a:spcBef>
              <a:spcAft>
                <a:spcPts val="0"/>
              </a:spcAft>
              <a:buClr>
                <a:srgbClr val="7030A0"/>
              </a:buClr>
              <a:buSzPct val="100000"/>
              <a:buFont typeface="Wingdings 2"/>
              <a:buChar char="»"/>
              <a:tabLst/>
              <a:defRPr sz="2600" b="0" i="0" u="none" strike="noStrike" cap="none" spc="0" baseline="0">
                <a:ln>
                  <a:noFill/>
                </a:ln>
                <a:solidFill>
                  <a:srgbClr val="000000"/>
                </a:solidFill>
                <a:uFillTx/>
                <a:latin typeface="华文楷体"/>
                <a:ea typeface="华文楷体"/>
                <a:cs typeface="华文楷体"/>
                <a:sym typeface="华文楷体"/>
              </a:defRPr>
            </a:lvl5pPr>
            <a:lvl6pPr marL="2583179" marR="0" indent="-297179" algn="l" defTabSz="914400" rtl="0" latinLnBrk="0">
              <a:lnSpc>
                <a:spcPct val="150000"/>
              </a:lnSpc>
              <a:spcBef>
                <a:spcPts val="600"/>
              </a:spcBef>
              <a:spcAft>
                <a:spcPts val="0"/>
              </a:spcAft>
              <a:buClr>
                <a:srgbClr val="7030A0"/>
              </a:buClr>
              <a:buSzPct val="100000"/>
              <a:buFont typeface="Wingdings 2"/>
              <a:buChar char="•"/>
              <a:tabLst/>
              <a:defRPr sz="2600" b="0" i="0" u="none" strike="noStrike" cap="none" spc="0" baseline="0">
                <a:ln>
                  <a:noFill/>
                </a:ln>
                <a:solidFill>
                  <a:srgbClr val="000000"/>
                </a:solidFill>
                <a:uFillTx/>
                <a:latin typeface="华文楷体"/>
                <a:ea typeface="华文楷体"/>
                <a:cs typeface="华文楷体"/>
                <a:sym typeface="华文楷体"/>
              </a:defRPr>
            </a:lvl6pPr>
            <a:lvl7pPr marL="3040379" marR="0" indent="-297179" algn="l" defTabSz="914400" rtl="0" latinLnBrk="0">
              <a:lnSpc>
                <a:spcPct val="150000"/>
              </a:lnSpc>
              <a:spcBef>
                <a:spcPts val="600"/>
              </a:spcBef>
              <a:spcAft>
                <a:spcPts val="0"/>
              </a:spcAft>
              <a:buClr>
                <a:srgbClr val="7030A0"/>
              </a:buClr>
              <a:buSzPct val="100000"/>
              <a:buFont typeface="Wingdings 2"/>
              <a:buChar char="•"/>
              <a:tabLst/>
              <a:defRPr sz="2600" b="0" i="0" u="none" strike="noStrike" cap="none" spc="0" baseline="0">
                <a:ln>
                  <a:noFill/>
                </a:ln>
                <a:solidFill>
                  <a:srgbClr val="000000"/>
                </a:solidFill>
                <a:uFillTx/>
                <a:latin typeface="华文楷体"/>
                <a:ea typeface="华文楷体"/>
                <a:cs typeface="华文楷体"/>
                <a:sym typeface="华文楷体"/>
              </a:defRPr>
            </a:lvl7pPr>
            <a:lvl8pPr marL="3497579" marR="0" indent="-297179" algn="l" defTabSz="914400" rtl="0" latinLnBrk="0">
              <a:lnSpc>
                <a:spcPct val="150000"/>
              </a:lnSpc>
              <a:spcBef>
                <a:spcPts val="600"/>
              </a:spcBef>
              <a:spcAft>
                <a:spcPts val="0"/>
              </a:spcAft>
              <a:buClr>
                <a:srgbClr val="7030A0"/>
              </a:buClr>
              <a:buSzPct val="100000"/>
              <a:buFont typeface="Wingdings 2"/>
              <a:buChar char="•"/>
              <a:tabLst/>
              <a:defRPr sz="2600" b="0" i="0" u="none" strike="noStrike" cap="none" spc="0" baseline="0">
                <a:ln>
                  <a:noFill/>
                </a:ln>
                <a:solidFill>
                  <a:srgbClr val="000000"/>
                </a:solidFill>
                <a:uFillTx/>
                <a:latin typeface="华文楷体"/>
                <a:ea typeface="华文楷体"/>
                <a:cs typeface="华文楷体"/>
                <a:sym typeface="华文楷体"/>
              </a:defRPr>
            </a:lvl8pPr>
            <a:lvl9pPr marL="3954779" marR="0" indent="-297179" algn="l" defTabSz="914400" rtl="0" latinLnBrk="0">
              <a:lnSpc>
                <a:spcPct val="150000"/>
              </a:lnSpc>
              <a:spcBef>
                <a:spcPts val="600"/>
              </a:spcBef>
              <a:spcAft>
                <a:spcPts val="0"/>
              </a:spcAft>
              <a:buClr>
                <a:srgbClr val="7030A0"/>
              </a:buClr>
              <a:buSzPct val="100000"/>
              <a:buFont typeface="Wingdings 2"/>
              <a:buChar char="•"/>
              <a:tabLst/>
              <a:defRPr sz="2600" b="0" i="0" u="none" strike="noStrike" cap="none" spc="0" baseline="0">
                <a:ln>
                  <a:noFill/>
                </a:ln>
                <a:solidFill>
                  <a:srgbClr val="000000"/>
                </a:solidFill>
                <a:uFillTx/>
                <a:latin typeface="华文楷体"/>
                <a:ea typeface="华文楷体"/>
                <a:cs typeface="华文楷体"/>
                <a:sym typeface="华文楷体"/>
              </a:defRPr>
            </a:lvl9pPr>
          </a:lstStyle>
          <a:p>
            <a:pPr>
              <a:spcBef>
                <a:spcPts val="500"/>
              </a:spcBef>
              <a:buFont typeface="Wingdings" panose="05000000000000000000" pitchFamily="2" charset="2"/>
              <a:buChar char="Ø"/>
              <a:defRPr sz="2400">
                <a:latin typeface="Times New Roman"/>
                <a:ea typeface="Times New Roman"/>
                <a:cs typeface="Times New Roman"/>
                <a:sym typeface="Times New Roman"/>
              </a:defRPr>
            </a:pPr>
            <a:endParaRPr lang="en-US" sz="2800" kern="0" dirty="0">
              <a:latin typeface="Times New Roman"/>
              <a:ea typeface="Times New Roman"/>
              <a:cs typeface="Times New Roman"/>
              <a:sym typeface="Times New Roman"/>
            </a:endParaRPr>
          </a:p>
        </p:txBody>
      </p:sp>
      <p:graphicFrame>
        <p:nvGraphicFramePr>
          <p:cNvPr id="2" name="表格 1"/>
          <p:cNvGraphicFramePr>
            <a:graphicFrameLocks noGrp="1"/>
          </p:cNvGraphicFramePr>
          <p:nvPr>
            <p:extLst/>
          </p:nvPr>
        </p:nvGraphicFramePr>
        <p:xfrm>
          <a:off x="182805" y="1021682"/>
          <a:ext cx="8542244" cy="5593149"/>
        </p:xfrm>
        <a:graphic>
          <a:graphicData uri="http://schemas.openxmlformats.org/drawingml/2006/table">
            <a:tbl>
              <a:tblPr firstRow="1" bandRow="1">
                <a:tableStyleId>{5C22544A-7EE6-4342-B048-85BDC9FD1C3A}</a:tableStyleId>
              </a:tblPr>
              <a:tblGrid>
                <a:gridCol w="1773608">
                  <a:extLst>
                    <a:ext uri="{9D8B030D-6E8A-4147-A177-3AD203B41FA5}">
                      <a16:colId xmlns:a16="http://schemas.microsoft.com/office/drawing/2014/main" val="20003"/>
                    </a:ext>
                  </a:extLst>
                </a:gridCol>
                <a:gridCol w="1773608">
                  <a:extLst>
                    <a:ext uri="{9D8B030D-6E8A-4147-A177-3AD203B41FA5}">
                      <a16:colId xmlns:a16="http://schemas.microsoft.com/office/drawing/2014/main" val="20000"/>
                    </a:ext>
                  </a:extLst>
                </a:gridCol>
                <a:gridCol w="550301">
                  <a:extLst>
                    <a:ext uri="{9D8B030D-6E8A-4147-A177-3AD203B41FA5}">
                      <a16:colId xmlns:a16="http://schemas.microsoft.com/office/drawing/2014/main" val="20001"/>
                    </a:ext>
                  </a:extLst>
                </a:gridCol>
                <a:gridCol w="4444727">
                  <a:extLst>
                    <a:ext uri="{9D8B030D-6E8A-4147-A177-3AD203B41FA5}">
                      <a16:colId xmlns:a16="http://schemas.microsoft.com/office/drawing/2014/main" val="20002"/>
                    </a:ext>
                  </a:extLst>
                </a:gridCol>
              </a:tblGrid>
              <a:tr h="317634">
                <a:tc>
                  <a:txBody>
                    <a:bodyPr/>
                    <a:lstStyle/>
                    <a:p>
                      <a:endParaRPr lang="en-US" sz="1400" dirty="0"/>
                    </a:p>
                  </a:txBody>
                  <a:tcPr marL="94897" marR="94897" marT="63265" marB="63265" anchor="ctr"/>
                </a:tc>
                <a:tc>
                  <a:txBody>
                    <a:bodyPr/>
                    <a:lstStyle/>
                    <a:p>
                      <a:r>
                        <a:rPr lang="en-US" altLang="zh-CN" sz="1400" dirty="0"/>
                        <a:t>Attributes</a:t>
                      </a:r>
                      <a:endParaRPr lang="en-US" sz="1400" dirty="0"/>
                    </a:p>
                  </a:txBody>
                  <a:tcPr marL="94897" marR="94897" marT="63265" marB="63265" anchor="ctr"/>
                </a:tc>
                <a:tc>
                  <a:txBody>
                    <a:bodyPr/>
                    <a:lstStyle/>
                    <a:p>
                      <a:r>
                        <a:rPr lang="en-US" sz="1400" dirty="0"/>
                        <a:t>#</a:t>
                      </a:r>
                    </a:p>
                  </a:txBody>
                  <a:tcPr marL="94897" marR="94897" marT="63265" marB="63265" anchor="ctr"/>
                </a:tc>
                <a:tc>
                  <a:txBody>
                    <a:bodyPr/>
                    <a:lstStyle/>
                    <a:p>
                      <a:r>
                        <a:rPr lang="en-US" sz="1400" dirty="0"/>
                        <a:t>Introduction</a:t>
                      </a:r>
                    </a:p>
                  </a:txBody>
                  <a:tcPr marL="94897" marR="94897" marT="63265" marB="63265" anchor="ctr"/>
                </a:tc>
                <a:extLst>
                  <a:ext uri="{0D108BD9-81ED-4DB2-BD59-A6C34878D82A}">
                    <a16:rowId xmlns:a16="http://schemas.microsoft.com/office/drawing/2014/main" val="10000"/>
                  </a:ext>
                </a:extLst>
              </a:tr>
              <a:tr h="479545">
                <a:tc rowSpan="4">
                  <a:txBody>
                    <a:bodyPr/>
                    <a:lstStyle/>
                    <a:p>
                      <a:pPr algn="ctr"/>
                      <a:r>
                        <a:rPr lang="en-US" altLang="zh-CN" sz="1400" dirty="0"/>
                        <a:t>Text</a:t>
                      </a:r>
                      <a:r>
                        <a:rPr lang="zh-CN" altLang="en-US" sz="1400" dirty="0"/>
                        <a:t> </a:t>
                      </a:r>
                      <a:r>
                        <a:rPr lang="en-US" altLang="zh-CN" sz="1400" dirty="0"/>
                        <a:t>Attributes</a:t>
                      </a:r>
                      <a:endParaRPr lang="en-US" sz="1400" dirty="0"/>
                    </a:p>
                  </a:txBody>
                  <a:tcPr marL="94897" marR="94897" marT="63265" marB="63265" anchor="ctr"/>
                </a:tc>
                <a:tc>
                  <a:txBody>
                    <a:bodyPr/>
                    <a:lstStyle/>
                    <a:p>
                      <a:r>
                        <a:rPr lang="en-US" sz="1400" dirty="0"/>
                        <a:t>Emotion Words </a:t>
                      </a:r>
                    </a:p>
                  </a:txBody>
                  <a:tcPr marL="94897" marR="94897" marT="63265" marB="63265" anchor="ctr"/>
                </a:tc>
                <a:tc>
                  <a:txBody>
                    <a:bodyPr/>
                    <a:lstStyle/>
                    <a:p>
                      <a:r>
                        <a:rPr lang="en-US" sz="1400" dirty="0"/>
                        <a:t>2</a:t>
                      </a:r>
                    </a:p>
                  </a:txBody>
                  <a:tcPr marL="94897" marR="94897" marT="63265" marB="63265" anchor="ctr"/>
                </a:tc>
                <a:tc>
                  <a:txBody>
                    <a:bodyPr/>
                    <a:lstStyle/>
                    <a:p>
                      <a:r>
                        <a:rPr lang="en-US" sz="1400" dirty="0"/>
                        <a:t>Positive and Negative Emotion Words </a:t>
                      </a:r>
                    </a:p>
                  </a:txBody>
                  <a:tcPr marL="94897" marR="94897" marT="63265" marB="63265" anchor="ctr"/>
                </a:tc>
                <a:extLst>
                  <a:ext uri="{0D108BD9-81ED-4DB2-BD59-A6C34878D82A}">
                    <a16:rowId xmlns:a16="http://schemas.microsoft.com/office/drawing/2014/main" val="10001"/>
                  </a:ext>
                </a:extLst>
              </a:tr>
              <a:tr h="317634">
                <a:tc vMerge="1">
                  <a:txBody>
                    <a:bodyPr/>
                    <a:lstStyle/>
                    <a:p>
                      <a:endParaRPr lang="en-US" sz="1400" dirty="0"/>
                    </a:p>
                  </a:txBody>
                  <a:tcPr marL="126529" marR="126529" marT="63265" marB="63265"/>
                </a:tc>
                <a:tc>
                  <a:txBody>
                    <a:bodyPr/>
                    <a:lstStyle/>
                    <a:p>
                      <a:r>
                        <a:rPr lang="en-US" sz="1400" dirty="0"/>
                        <a:t>Emoticons Numbers</a:t>
                      </a:r>
                    </a:p>
                  </a:txBody>
                  <a:tcPr marL="94897" marR="94897" marT="63265" marB="63265" anchor="ctr"/>
                </a:tc>
                <a:tc>
                  <a:txBody>
                    <a:bodyPr/>
                    <a:lstStyle/>
                    <a:p>
                      <a:r>
                        <a:rPr lang="en-US" sz="1400" dirty="0"/>
                        <a:t>2</a:t>
                      </a:r>
                    </a:p>
                  </a:txBody>
                  <a:tcPr marL="94897" marR="94897" marT="63265" marB="63265" anchor="ctr"/>
                </a:tc>
                <a:tc>
                  <a:txBody>
                    <a:bodyPr/>
                    <a:lstStyle/>
                    <a:p>
                      <a:r>
                        <a:rPr lang="en-US" sz="1200" dirty="0"/>
                        <a:t>Number of Positive and Negative Emoticons </a:t>
                      </a:r>
                      <a:endParaRPr lang="en-US" sz="1400" dirty="0"/>
                    </a:p>
                  </a:txBody>
                  <a:tcPr marL="94897" marR="94897" marT="63265" marB="63265" anchor="ctr"/>
                </a:tc>
                <a:extLst>
                  <a:ext uri="{0D108BD9-81ED-4DB2-BD59-A6C34878D82A}">
                    <a16:rowId xmlns:a16="http://schemas.microsoft.com/office/drawing/2014/main" val="10002"/>
                  </a:ext>
                </a:extLst>
              </a:tr>
              <a:tr h="517022">
                <a:tc vMerge="1">
                  <a:txBody>
                    <a:bodyPr/>
                    <a:lstStyle/>
                    <a:p>
                      <a:endParaRPr lang="en-US" sz="1400" dirty="0"/>
                    </a:p>
                  </a:txBody>
                  <a:tcPr marL="126529" marR="126529" marT="63265" marB="63265"/>
                </a:tc>
                <a:tc>
                  <a:txBody>
                    <a:bodyPr/>
                    <a:lstStyle/>
                    <a:p>
                      <a:r>
                        <a:rPr lang="en-US" sz="1400" dirty="0"/>
                        <a:t>Punctuation Marks </a:t>
                      </a:r>
                    </a:p>
                  </a:txBody>
                  <a:tcPr marL="94897" marR="94897" marT="63265" marB="63265" anchor="ctr"/>
                </a:tc>
                <a:tc>
                  <a:txBody>
                    <a:bodyPr/>
                    <a:lstStyle/>
                    <a:p>
                      <a:r>
                        <a:rPr lang="en-US" sz="1400" dirty="0"/>
                        <a:t>4</a:t>
                      </a:r>
                    </a:p>
                  </a:txBody>
                  <a:tcPr marL="94897" marR="94897" marT="63265" marB="63265" anchor="ctr"/>
                </a:tc>
                <a:tc>
                  <a:txBody>
                    <a:bodyPr/>
                    <a:lstStyle/>
                    <a:p>
                      <a:r>
                        <a:rPr lang="en-US" sz="1400" dirty="0"/>
                        <a:t>Punctuation Marks and Associated Emotion Words,</a:t>
                      </a:r>
                      <a:r>
                        <a:rPr lang="en-US" sz="1400" baseline="0" dirty="0"/>
                        <a:t> </a:t>
                      </a:r>
                      <a:r>
                        <a:rPr lang="en-US" sz="1400" dirty="0"/>
                        <a:t>like ……., !!!!, ?, 。。。</a:t>
                      </a:r>
                    </a:p>
                  </a:txBody>
                  <a:tcPr marL="94897" marR="94897" marT="63265" marB="63265" anchor="ctr"/>
                </a:tc>
                <a:extLst>
                  <a:ext uri="{0D108BD9-81ED-4DB2-BD59-A6C34878D82A}">
                    <a16:rowId xmlns:a16="http://schemas.microsoft.com/office/drawing/2014/main" val="10003"/>
                  </a:ext>
                </a:extLst>
              </a:tr>
              <a:tr h="517022">
                <a:tc vMerge="1">
                  <a:txBody>
                    <a:bodyPr/>
                    <a:lstStyle/>
                    <a:p>
                      <a:endParaRPr lang="en-US" sz="1400" dirty="0"/>
                    </a:p>
                  </a:txBody>
                  <a:tcPr marL="126529" marR="126529" marT="63265" marB="63265"/>
                </a:tc>
                <a:tc>
                  <a:txBody>
                    <a:bodyPr/>
                    <a:lstStyle/>
                    <a:p>
                      <a:r>
                        <a:rPr lang="en-US" sz="1400" dirty="0"/>
                        <a:t>Degree Adverbs </a:t>
                      </a:r>
                    </a:p>
                  </a:txBody>
                  <a:tcPr marL="94897" marR="94897" marT="63265" marB="63265" anchor="ctr"/>
                </a:tc>
                <a:tc>
                  <a:txBody>
                    <a:bodyPr/>
                    <a:lstStyle/>
                    <a:p>
                      <a:r>
                        <a:rPr lang="en-US" sz="1400" dirty="0"/>
                        <a:t>2</a:t>
                      </a:r>
                    </a:p>
                  </a:txBody>
                  <a:tcPr marL="94897" marR="94897" marT="63265" marB="63265" anchor="ctr"/>
                </a:tc>
                <a:tc>
                  <a:txBody>
                    <a:bodyPr/>
                    <a:lstStyle/>
                    <a:p>
                      <a:r>
                        <a:rPr lang="en-US" sz="1400" dirty="0"/>
                        <a:t>Degree Adverbs and Associated Emotion Words,</a:t>
                      </a:r>
                      <a:r>
                        <a:rPr lang="en-US" sz="1400" baseline="0" dirty="0"/>
                        <a:t> like “a bit”.</a:t>
                      </a:r>
                      <a:endParaRPr lang="zh-CN" altLang="en-US" sz="1400" baseline="0" dirty="0"/>
                    </a:p>
                  </a:txBody>
                  <a:tcPr marL="94897" marR="94897" marT="63265" marB="63265" anchor="ctr"/>
                </a:tc>
                <a:extLst>
                  <a:ext uri="{0D108BD9-81ED-4DB2-BD59-A6C34878D82A}">
                    <a16:rowId xmlns:a16="http://schemas.microsoft.com/office/drawing/2014/main" val="10004"/>
                  </a:ext>
                </a:extLst>
              </a:tr>
              <a:tr h="717630">
                <a:tc rowSpan="5">
                  <a:txBody>
                    <a:bodyPr/>
                    <a:lstStyle/>
                    <a:p>
                      <a:pPr algn="ctr"/>
                      <a:r>
                        <a:rPr lang="en-US" altLang="zh-CN" sz="1400" dirty="0"/>
                        <a:t>Visual</a:t>
                      </a:r>
                      <a:r>
                        <a:rPr lang="zh-CN" altLang="en-US" sz="1400" dirty="0"/>
                        <a:t> </a:t>
                      </a:r>
                      <a:r>
                        <a:rPr lang="en-US" altLang="zh-CN" sz="1400" dirty="0"/>
                        <a:t>Attributes</a:t>
                      </a:r>
                      <a:endParaRPr lang="en-US" sz="1400" dirty="0"/>
                    </a:p>
                  </a:txBody>
                  <a:tcPr marL="95874" marR="95874" marT="63917" marB="63917" anchor="ctr"/>
                </a:tc>
                <a:tc>
                  <a:txBody>
                    <a:bodyPr/>
                    <a:lstStyle/>
                    <a:p>
                      <a:r>
                        <a:rPr lang="en-US" sz="1400" dirty="0"/>
                        <a:t>Five-color theme</a:t>
                      </a:r>
                    </a:p>
                  </a:txBody>
                  <a:tcPr marL="95874" marR="95874" marT="63917" marB="63917" anchor="ctr"/>
                </a:tc>
                <a:tc>
                  <a:txBody>
                    <a:bodyPr/>
                    <a:lstStyle/>
                    <a:p>
                      <a:r>
                        <a:rPr lang="en-US" sz="1400" dirty="0"/>
                        <a:t>15</a:t>
                      </a:r>
                    </a:p>
                  </a:txBody>
                  <a:tcPr marL="95874" marR="95874" marT="63917" marB="63917" anchor="ctr"/>
                </a:tc>
                <a:tc>
                  <a:txBody>
                    <a:bodyPr/>
                    <a:lstStyle/>
                    <a:p>
                      <a:r>
                        <a:rPr lang="en-US" sz="1400" dirty="0"/>
                        <a:t>A combination of five dominant in the HSV color space, representing the main color distribution of an image [</a:t>
                      </a:r>
                      <a:r>
                        <a:rPr lang="en-US" sz="1400" dirty="0" err="1"/>
                        <a:t>Xiaohui</a:t>
                      </a:r>
                      <a:r>
                        <a:rPr lang="en-US" sz="1400" dirty="0"/>
                        <a:t> Wang etc., 2013]</a:t>
                      </a:r>
                    </a:p>
                  </a:txBody>
                  <a:tcPr marL="95874" marR="95874" marT="63917" marB="63917" anchor="ctr"/>
                </a:tc>
                <a:extLst>
                  <a:ext uri="{0D108BD9-81ED-4DB2-BD59-A6C34878D82A}">
                    <a16:rowId xmlns:a16="http://schemas.microsoft.com/office/drawing/2014/main" val="10005"/>
                  </a:ext>
                </a:extLst>
              </a:tr>
              <a:tr h="334161">
                <a:tc vMerge="1">
                  <a:txBody>
                    <a:bodyPr/>
                    <a:lstStyle/>
                    <a:p>
                      <a:pPr algn="ctr"/>
                      <a:endParaRPr lang="en-US" sz="1400" dirty="0"/>
                    </a:p>
                  </a:txBody>
                  <a:tcPr marL="127832" marR="127832" marT="63917" marB="63917" anchor="ctr"/>
                </a:tc>
                <a:tc>
                  <a:txBody>
                    <a:bodyPr/>
                    <a:lstStyle/>
                    <a:p>
                      <a:r>
                        <a:rPr lang="en-US" sz="1400" dirty="0"/>
                        <a:t>Saturation </a:t>
                      </a:r>
                    </a:p>
                  </a:txBody>
                  <a:tcPr marL="95874" marR="95874" marT="63917" marB="63917" anchor="ctr"/>
                </a:tc>
                <a:tc>
                  <a:txBody>
                    <a:bodyPr/>
                    <a:lstStyle/>
                    <a:p>
                      <a:r>
                        <a:rPr lang="en-US" sz="1400" dirty="0"/>
                        <a:t>2</a:t>
                      </a:r>
                    </a:p>
                  </a:txBody>
                  <a:tcPr marL="95874" marR="95874" marT="63917" marB="63917" anchor="ctr"/>
                </a:tc>
                <a:tc>
                  <a:txBody>
                    <a:bodyPr/>
                    <a:lstStyle/>
                    <a:p>
                      <a:r>
                        <a:rPr lang="en-US" sz="1400" dirty="0"/>
                        <a:t>The mean value of saturation and its contrast.</a:t>
                      </a:r>
                    </a:p>
                  </a:txBody>
                  <a:tcPr marL="95874" marR="95874" marT="63917" marB="63917" anchor="ctr"/>
                </a:tc>
                <a:extLst>
                  <a:ext uri="{0D108BD9-81ED-4DB2-BD59-A6C34878D82A}">
                    <a16:rowId xmlns:a16="http://schemas.microsoft.com/office/drawing/2014/main" val="10006"/>
                  </a:ext>
                </a:extLst>
              </a:tr>
              <a:tr h="339297">
                <a:tc vMerge="1">
                  <a:txBody>
                    <a:bodyPr/>
                    <a:lstStyle/>
                    <a:p>
                      <a:pPr algn="ctr"/>
                      <a:endParaRPr lang="en-US" sz="1400" dirty="0"/>
                    </a:p>
                  </a:txBody>
                  <a:tcPr marL="127832" marR="127832" marT="63917" marB="63917" anchor="ctr"/>
                </a:tc>
                <a:tc>
                  <a:txBody>
                    <a:bodyPr/>
                    <a:lstStyle/>
                    <a:p>
                      <a:r>
                        <a:rPr lang="en-US" sz="1400" dirty="0"/>
                        <a:t>Brightness </a:t>
                      </a:r>
                    </a:p>
                  </a:txBody>
                  <a:tcPr marL="95874" marR="95874" marT="63917" marB="63917" anchor="ctr"/>
                </a:tc>
                <a:tc>
                  <a:txBody>
                    <a:bodyPr/>
                    <a:lstStyle/>
                    <a:p>
                      <a:r>
                        <a:rPr lang="en-US" sz="1400" dirty="0"/>
                        <a:t>2</a:t>
                      </a:r>
                    </a:p>
                  </a:txBody>
                  <a:tcPr marL="95874" marR="95874" marT="63917" marB="63917" anchor="ctr"/>
                </a:tc>
                <a:tc>
                  <a:txBody>
                    <a:bodyPr/>
                    <a:lstStyle/>
                    <a:p>
                      <a:r>
                        <a:rPr lang="en-US" sz="1400" dirty="0"/>
                        <a:t>The mean value of brightness and its contrast.</a:t>
                      </a:r>
                    </a:p>
                  </a:txBody>
                  <a:tcPr marL="95874" marR="95874" marT="63917" marB="63917" anchor="ctr"/>
                </a:tc>
                <a:extLst>
                  <a:ext uri="{0D108BD9-81ED-4DB2-BD59-A6C34878D82A}">
                    <a16:rowId xmlns:a16="http://schemas.microsoft.com/office/drawing/2014/main" val="10007"/>
                  </a:ext>
                </a:extLst>
              </a:tr>
              <a:tr h="386115">
                <a:tc vMerge="1">
                  <a:txBody>
                    <a:bodyPr/>
                    <a:lstStyle/>
                    <a:p>
                      <a:pPr algn="ctr"/>
                      <a:endParaRPr lang="en-US" sz="1400" dirty="0"/>
                    </a:p>
                  </a:txBody>
                  <a:tcPr marL="127832" marR="127832" marT="63917" marB="63917" anchor="ctr"/>
                </a:tc>
                <a:tc>
                  <a:txBody>
                    <a:bodyPr/>
                    <a:lstStyle/>
                    <a:p>
                      <a:r>
                        <a:rPr lang="en-US" sz="1400" dirty="0"/>
                        <a:t>Warm or cool color </a:t>
                      </a:r>
                    </a:p>
                  </a:txBody>
                  <a:tcPr marL="95874" marR="95874" marT="63917" marB="63917" anchor="ctr"/>
                </a:tc>
                <a:tc>
                  <a:txBody>
                    <a:bodyPr/>
                    <a:lstStyle/>
                    <a:p>
                      <a:r>
                        <a:rPr lang="en-US" sz="1400" dirty="0"/>
                        <a:t>1</a:t>
                      </a:r>
                    </a:p>
                  </a:txBody>
                  <a:tcPr marL="95874" marR="95874" marT="63917" marB="63917" anchor="ctr"/>
                </a:tc>
                <a:tc>
                  <a:txBody>
                    <a:bodyPr/>
                    <a:lstStyle/>
                    <a:p>
                      <a:r>
                        <a:rPr lang="en-US" sz="1400" dirty="0"/>
                        <a:t>Ratio of cool colors with hue ([0-360]) in HSV space between 30 and 110.</a:t>
                      </a:r>
                    </a:p>
                  </a:txBody>
                  <a:tcPr marL="95874" marR="95874" marT="63917" marB="63917" anchor="ctr"/>
                </a:tc>
                <a:extLst>
                  <a:ext uri="{0D108BD9-81ED-4DB2-BD59-A6C34878D82A}">
                    <a16:rowId xmlns:a16="http://schemas.microsoft.com/office/drawing/2014/main" val="10008"/>
                  </a:ext>
                </a:extLst>
              </a:tr>
              <a:tr h="432650">
                <a:tc vMerge="1">
                  <a:txBody>
                    <a:bodyPr/>
                    <a:lstStyle/>
                    <a:p>
                      <a:pPr algn="ctr"/>
                      <a:endParaRPr lang="en-US" sz="1400" dirty="0"/>
                    </a:p>
                  </a:txBody>
                  <a:tcPr marL="127832" marR="127832" marT="63917" marB="63917" anchor="ctr"/>
                </a:tc>
                <a:tc>
                  <a:txBody>
                    <a:bodyPr/>
                    <a:lstStyle/>
                    <a:p>
                      <a:r>
                        <a:rPr lang="en-US" sz="1400" dirty="0"/>
                        <a:t>Clear or dull color </a:t>
                      </a:r>
                    </a:p>
                  </a:txBody>
                  <a:tcPr marL="95874" marR="95874" marT="63917" marB="63917" anchor="ctr"/>
                </a:tc>
                <a:tc>
                  <a:txBody>
                    <a:bodyPr/>
                    <a:lstStyle/>
                    <a:p>
                      <a:r>
                        <a:rPr lang="en-US" sz="1400" dirty="0"/>
                        <a:t>1</a:t>
                      </a:r>
                    </a:p>
                  </a:txBody>
                  <a:tcPr marL="95874" marR="95874" marT="63917" marB="63917" anchor="ctr"/>
                </a:tc>
                <a:tc>
                  <a:txBody>
                    <a:bodyPr/>
                    <a:lstStyle/>
                    <a:p>
                      <a:r>
                        <a:rPr lang="en-US" sz="1400" dirty="0"/>
                        <a:t>Ratio of colors with brightness ([0-1]) and saturation less than 0.6.</a:t>
                      </a:r>
                    </a:p>
                  </a:txBody>
                  <a:tcPr marL="95874" marR="95874" marT="63917" marB="63917" anchor="ctr"/>
                </a:tc>
                <a:extLst>
                  <a:ext uri="{0D108BD9-81ED-4DB2-BD59-A6C34878D82A}">
                    <a16:rowId xmlns:a16="http://schemas.microsoft.com/office/drawing/2014/main" val="10009"/>
                  </a:ext>
                </a:extLst>
              </a:tr>
              <a:tr h="553625">
                <a:tc>
                  <a:txBody>
                    <a:bodyPr/>
                    <a:lstStyle/>
                    <a:p>
                      <a:pPr algn="ctr"/>
                      <a:r>
                        <a:rPr lang="en-US" altLang="zh-CN" sz="1400" dirty="0"/>
                        <a:t>Social</a:t>
                      </a:r>
                      <a:r>
                        <a:rPr lang="zh-CN" altLang="en-US" sz="1400" dirty="0"/>
                        <a:t> </a:t>
                      </a:r>
                      <a:r>
                        <a:rPr lang="en-US" altLang="zh-CN" sz="1400" dirty="0"/>
                        <a:t>Attributes</a:t>
                      </a:r>
                      <a:endParaRPr lang="en-US" sz="1400" dirty="0"/>
                    </a:p>
                  </a:txBody>
                  <a:tcPr marL="95874" marR="95874" marT="63917" marB="63917" anchor="ctr"/>
                </a:tc>
                <a:tc>
                  <a:txBody>
                    <a:bodyPr/>
                    <a:lstStyle/>
                    <a:p>
                      <a:r>
                        <a:rPr lang="en-US" altLang="zh-CN" sz="1400" dirty="0"/>
                        <a:t>Social</a:t>
                      </a:r>
                      <a:r>
                        <a:rPr lang="zh-CN" altLang="en-US" sz="1400" dirty="0"/>
                        <a:t> </a:t>
                      </a:r>
                      <a:r>
                        <a:rPr lang="en-US" altLang="zh-CN" sz="1400" dirty="0"/>
                        <a:t>Attention</a:t>
                      </a:r>
                      <a:endParaRPr lang="en-US" sz="1400" dirty="0"/>
                    </a:p>
                  </a:txBody>
                  <a:tcPr marL="95874" marR="95874" marT="63917" marB="63917" anchor="ctr"/>
                </a:tc>
                <a:tc>
                  <a:txBody>
                    <a:bodyPr/>
                    <a:lstStyle/>
                    <a:p>
                      <a:r>
                        <a:rPr lang="en-US" altLang="zh-CN" sz="1400" dirty="0"/>
                        <a:t>6</a:t>
                      </a:r>
                      <a:endParaRPr lang="en-US" sz="1400" dirty="0"/>
                    </a:p>
                  </a:txBody>
                  <a:tcPr marL="95874" marR="95874" marT="63917" marB="63917"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400" dirty="0"/>
                        <a:t>Average</a:t>
                      </a:r>
                      <a:r>
                        <a:rPr lang="zh-CN" altLang="en-US" sz="1400" baseline="0" dirty="0"/>
                        <a:t> </a:t>
                      </a:r>
                      <a:r>
                        <a:rPr lang="en-US" altLang="zh-CN" sz="1400" baseline="0" dirty="0"/>
                        <a:t>and</a:t>
                      </a:r>
                      <a:r>
                        <a:rPr lang="zh-CN" altLang="en-US" sz="1400" baseline="0" dirty="0"/>
                        <a:t> </a:t>
                      </a:r>
                      <a:r>
                        <a:rPr lang="en-US" altLang="zh-CN" sz="1400" baseline="0" dirty="0"/>
                        <a:t>variance</a:t>
                      </a:r>
                      <a:r>
                        <a:rPr lang="zh-CN" altLang="en-US" sz="1400" baseline="0" dirty="0"/>
                        <a:t> </a:t>
                      </a:r>
                      <a:r>
                        <a:rPr lang="en-US" altLang="zh-CN" sz="1400" baseline="0" dirty="0"/>
                        <a:t>of</a:t>
                      </a:r>
                      <a:r>
                        <a:rPr lang="zh-CN" altLang="en-US" sz="1400" baseline="0" dirty="0"/>
                        <a:t> </a:t>
                      </a:r>
                      <a:r>
                        <a:rPr lang="en-US" altLang="zh-CN" sz="1400" baseline="0" dirty="0"/>
                        <a:t>number</a:t>
                      </a:r>
                      <a:r>
                        <a:rPr lang="zh-CN" altLang="en-US" sz="1400" baseline="0" dirty="0"/>
                        <a:t> </a:t>
                      </a:r>
                      <a:r>
                        <a:rPr lang="en-US" altLang="zh-CN" sz="1400" baseline="0" dirty="0"/>
                        <a:t>of</a:t>
                      </a:r>
                      <a:r>
                        <a:rPr lang="zh-CN" altLang="en-US" sz="1400" baseline="0" dirty="0"/>
                        <a:t> </a:t>
                      </a:r>
                      <a:r>
                        <a:rPr lang="en-US" altLang="zh-CN" sz="1400" baseline="0" dirty="0"/>
                        <a:t>Comments, retweeting and favorites.</a:t>
                      </a:r>
                    </a:p>
                  </a:txBody>
                  <a:tcPr marL="95874" marR="95874" marT="63917" marB="63917"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4898368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p>
            <a:r>
              <a:rPr lang="en-US" altLang="zh-CN" dirty="0">
                <a:latin typeface="Times New Roman" panose="02020603050405020304" pitchFamily="18" charset="0"/>
                <a:cs typeface="Times New Roman" panose="02020603050405020304" pitchFamily="18" charset="0"/>
              </a:rPr>
              <a:t>User-level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Statistical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Attributes</a:t>
            </a:r>
            <a:endParaRPr dirty="0">
              <a:latin typeface="Times New Roman" panose="02020603050405020304" pitchFamily="18" charset="0"/>
              <a:cs typeface="Times New Roman" panose="02020603050405020304" pitchFamily="18" charset="0"/>
            </a:endParaRPr>
          </a:p>
        </p:txBody>
      </p:sp>
      <p:sp>
        <p:nvSpPr>
          <p:cNvPr id="4" name="Shape 333"/>
          <p:cNvSpPr>
            <a:spLocks noGrp="1"/>
          </p:cNvSpPr>
          <p:nvPr>
            <p:ph type="body" idx="1"/>
          </p:nvPr>
        </p:nvSpPr>
        <p:spPr>
          <a:prstGeom prst="rect">
            <a:avLst/>
          </a:prstGeom>
        </p:spPr>
        <p:txBody>
          <a:bodyPr>
            <a:normAutofit/>
          </a:bodyPr>
          <a:lstStyle/>
          <a:p>
            <a:pPr>
              <a:buClr>
                <a:srgbClr val="63A537"/>
              </a:buClr>
            </a:pPr>
            <a:r>
              <a:rPr lang="en-US" altLang="zh-CN" sz="2600" dirty="0">
                <a:latin typeface="Times New Roman" panose="02020603050405020304" pitchFamily="18" charset="0"/>
                <a:cs typeface="Times New Roman" panose="02020603050405020304" pitchFamily="18" charset="0"/>
              </a:rPr>
              <a:t>Summarized from users’ tweets in a specific sampling period (one week in our work)</a:t>
            </a:r>
            <a:endParaRPr lang="en-US" altLang="zh-CN" sz="2600" dirty="0">
              <a:solidFill>
                <a:prstClr val="black"/>
              </a:solidFill>
              <a:ea typeface=""/>
            </a:endParaRPr>
          </a:p>
          <a:p>
            <a:pPr>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p:txBody>
      </p:sp>
      <p:graphicFrame>
        <p:nvGraphicFramePr>
          <p:cNvPr id="10" name="表格 13"/>
          <p:cNvGraphicFramePr>
            <a:graphicFrameLocks noGrp="1"/>
          </p:cNvGraphicFramePr>
          <p:nvPr>
            <p:extLst/>
          </p:nvPr>
        </p:nvGraphicFramePr>
        <p:xfrm>
          <a:off x="666011" y="2770096"/>
          <a:ext cx="7220690" cy="3216853"/>
        </p:xfrm>
        <a:graphic>
          <a:graphicData uri="http://schemas.openxmlformats.org/drawingml/2006/table">
            <a:tbl>
              <a:tblPr firstRow="1" bandRow="1">
                <a:tableStyleId>{5C22544A-7EE6-4342-B048-85BDC9FD1C3A}</a:tableStyleId>
              </a:tblPr>
              <a:tblGrid>
                <a:gridCol w="1774631">
                  <a:extLst>
                    <a:ext uri="{9D8B030D-6E8A-4147-A177-3AD203B41FA5}">
                      <a16:colId xmlns:a16="http://schemas.microsoft.com/office/drawing/2014/main" val="20000"/>
                    </a:ext>
                  </a:extLst>
                </a:gridCol>
                <a:gridCol w="470623">
                  <a:extLst>
                    <a:ext uri="{9D8B030D-6E8A-4147-A177-3AD203B41FA5}">
                      <a16:colId xmlns:a16="http://schemas.microsoft.com/office/drawing/2014/main" val="20001"/>
                    </a:ext>
                  </a:extLst>
                </a:gridCol>
                <a:gridCol w="4975436">
                  <a:extLst>
                    <a:ext uri="{9D8B030D-6E8A-4147-A177-3AD203B41FA5}">
                      <a16:colId xmlns:a16="http://schemas.microsoft.com/office/drawing/2014/main" val="20002"/>
                    </a:ext>
                  </a:extLst>
                </a:gridCol>
              </a:tblGrid>
              <a:tr h="746036">
                <a:tc>
                  <a:txBody>
                    <a:bodyPr/>
                    <a:lstStyle/>
                    <a:p>
                      <a:pPr algn="l"/>
                      <a:r>
                        <a:rPr lang="en-US" sz="1600" dirty="0"/>
                        <a:t>Attributes</a:t>
                      </a:r>
                    </a:p>
                  </a:txBody>
                  <a:tcPr marL="95874" marR="95874" marT="63917" marB="63917" anchor="ctr"/>
                </a:tc>
                <a:tc>
                  <a:txBody>
                    <a:bodyPr/>
                    <a:lstStyle/>
                    <a:p>
                      <a:pPr algn="l"/>
                      <a:r>
                        <a:rPr lang="en-US" sz="1600" dirty="0"/>
                        <a:t>#</a:t>
                      </a:r>
                    </a:p>
                  </a:txBody>
                  <a:tcPr marL="95874" marR="95874" marT="63917" marB="63917" anchor="ctr"/>
                </a:tc>
                <a:tc>
                  <a:txBody>
                    <a:bodyPr/>
                    <a:lstStyle/>
                    <a:p>
                      <a:pPr algn="l"/>
                      <a:r>
                        <a:rPr lang="en-US" sz="1600" dirty="0"/>
                        <a:t>Introduction</a:t>
                      </a:r>
                    </a:p>
                  </a:txBody>
                  <a:tcPr marL="95874" marR="95874" marT="63917" marB="63917" anchor="ctr"/>
                </a:tc>
                <a:extLst>
                  <a:ext uri="{0D108BD9-81ED-4DB2-BD59-A6C34878D82A}">
                    <a16:rowId xmlns:a16="http://schemas.microsoft.com/office/drawing/2014/main" val="10000"/>
                  </a:ext>
                </a:extLst>
              </a:tr>
              <a:tr h="625267">
                <a:tc>
                  <a:txBody>
                    <a:bodyPr/>
                    <a:lstStyle/>
                    <a:p>
                      <a:pPr algn="l"/>
                      <a:r>
                        <a:rPr lang="en-US" altLang="zh-CN" sz="1600" dirty="0"/>
                        <a:t>Social</a:t>
                      </a:r>
                      <a:r>
                        <a:rPr lang="zh-CN" altLang="en-US" sz="1600" baseline="0" dirty="0"/>
                        <a:t> </a:t>
                      </a:r>
                      <a:r>
                        <a:rPr lang="en-US" altLang="zh-CN" sz="1600" baseline="0" dirty="0"/>
                        <a:t>Engagement</a:t>
                      </a:r>
                      <a:endParaRPr lang="en-US" sz="1600" dirty="0"/>
                    </a:p>
                  </a:txBody>
                  <a:tcPr marL="95874" marR="95874" marT="63917" marB="63917" anchor="ctr"/>
                </a:tc>
                <a:tc>
                  <a:txBody>
                    <a:bodyPr/>
                    <a:lstStyle/>
                    <a:p>
                      <a:pPr algn="l"/>
                      <a:r>
                        <a:rPr lang="en-US" altLang="zh-CN" sz="1600" dirty="0"/>
                        <a:t>3</a:t>
                      </a:r>
                      <a:endParaRPr lang="en-US" sz="1600" dirty="0"/>
                    </a:p>
                  </a:txBody>
                  <a:tcPr marL="95874" marR="95874" marT="63917" marB="63917" anchor="ctr"/>
                </a:tc>
                <a:tc>
                  <a:txBody>
                    <a:bodyPr/>
                    <a:lstStyle/>
                    <a:p>
                      <a:pPr algn="l" defTabSz="316278">
                        <a:spcBef>
                          <a:spcPts val="2200"/>
                        </a:spcBef>
                        <a:buFont typeface="Wingdings" panose="05000000000000000000" pitchFamily="2" charset="2"/>
                        <a:buNone/>
                        <a:defRPr sz="2300">
                          <a:latin typeface="Times New Roman"/>
                          <a:ea typeface="Times New Roman"/>
                          <a:cs typeface="Times New Roman"/>
                          <a:sym typeface="Times New Roman"/>
                        </a:defRPr>
                      </a:pPr>
                      <a:r>
                        <a:rPr lang="en-US" sz="1600" dirty="0"/>
                        <a:t>@-mentions, @-replies and the </a:t>
                      </a:r>
                      <a:r>
                        <a:rPr lang="en-US" sz="1600" dirty="0" err="1"/>
                        <a:t>retweetings</a:t>
                      </a:r>
                      <a:r>
                        <a:rPr lang="en-US" sz="1600" dirty="0"/>
                        <a:t> from a user’s friends. </a:t>
                      </a:r>
                    </a:p>
                  </a:txBody>
                  <a:tcPr marL="95874" marR="95874" marT="63917" marB="63917" anchor="ctr"/>
                </a:tc>
                <a:extLst>
                  <a:ext uri="{0D108BD9-81ED-4DB2-BD59-A6C34878D82A}">
                    <a16:rowId xmlns:a16="http://schemas.microsoft.com/office/drawing/2014/main" val="10002"/>
                  </a:ext>
                </a:extLst>
              </a:tr>
              <a:tr h="1062614">
                <a:tc>
                  <a:txBody>
                    <a:bodyPr/>
                    <a:lstStyle/>
                    <a:p>
                      <a:pPr algn="l"/>
                      <a:r>
                        <a:rPr lang="en-US" altLang="zh-CN" sz="1600" dirty="0"/>
                        <a:t>Behavioral</a:t>
                      </a:r>
                      <a:r>
                        <a:rPr lang="zh-CN" altLang="en-US" sz="1600" baseline="0" dirty="0"/>
                        <a:t> </a:t>
                      </a:r>
                      <a:r>
                        <a:rPr lang="en-US" altLang="zh-CN" sz="1600" baseline="0" dirty="0"/>
                        <a:t>Attributes</a:t>
                      </a:r>
                      <a:endParaRPr lang="en-US" sz="1600" dirty="0"/>
                    </a:p>
                  </a:txBody>
                  <a:tcPr marL="95874" marR="95874" marT="63917" marB="63917" anchor="ctr"/>
                </a:tc>
                <a:tc>
                  <a:txBody>
                    <a:bodyPr/>
                    <a:lstStyle/>
                    <a:p>
                      <a:pPr algn="l"/>
                      <a:r>
                        <a:rPr lang="en-US" altLang="zh-CN" sz="1600" dirty="0"/>
                        <a:t>29</a:t>
                      </a:r>
                      <a:endParaRPr lang="en-US" sz="1600" dirty="0"/>
                    </a:p>
                  </a:txBody>
                  <a:tcPr marL="95874" marR="95874" marT="63917" marB="6391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Tweeting </a:t>
                      </a:r>
                      <a:r>
                        <a:rPr lang="en-US" altLang="zh-CN" sz="1600" dirty="0" err="1"/>
                        <a:t>frequency;Tweeting</a:t>
                      </a:r>
                      <a:r>
                        <a:rPr lang="en-US" altLang="zh-CN" sz="1600" dirty="0"/>
                        <a:t> time distribution – slot: 1 hour.</a:t>
                      </a:r>
                      <a:endParaRPr lang="zh-CN" altLang="en-US" sz="16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Tweeting Type:</a:t>
                      </a:r>
                      <a:r>
                        <a:rPr lang="zh-CN" altLang="en-US" sz="1600" baseline="0" dirty="0"/>
                        <a:t> </a:t>
                      </a:r>
                      <a:r>
                        <a:rPr lang="en-US" altLang="zh-CN" sz="1600" dirty="0"/>
                        <a:t>image </a:t>
                      </a:r>
                      <a:r>
                        <a:rPr lang="en-US" altLang="zh-CN" sz="1600" dirty="0" err="1"/>
                        <a:t>tweets,original</a:t>
                      </a:r>
                      <a:r>
                        <a:rPr lang="en-US" altLang="zh-CN" sz="1600" dirty="0"/>
                        <a:t> tweets,</a:t>
                      </a:r>
                      <a:r>
                        <a:rPr lang="zh-CN" altLang="en-US" sz="1600" baseline="0" dirty="0"/>
                        <a:t> </a:t>
                      </a:r>
                      <a:r>
                        <a:rPr lang="en-US" altLang="zh-CN" sz="1600" dirty="0"/>
                        <a:t>information query,</a:t>
                      </a:r>
                      <a:r>
                        <a:rPr lang="zh-CN" altLang="en-US" sz="1600" baseline="0" dirty="0"/>
                        <a:t> </a:t>
                      </a:r>
                      <a:r>
                        <a:rPr lang="en-US" altLang="zh-CN" sz="1600" dirty="0"/>
                        <a:t>information sharing</a:t>
                      </a:r>
                    </a:p>
                  </a:txBody>
                  <a:tcPr marL="95874" marR="95874" marT="63917" marB="63917" anchor="ctr"/>
                </a:tc>
                <a:extLst>
                  <a:ext uri="{0D108BD9-81ED-4DB2-BD59-A6C34878D82A}">
                    <a16:rowId xmlns:a16="http://schemas.microsoft.com/office/drawing/2014/main" val="10003"/>
                  </a:ext>
                </a:extLst>
              </a:tr>
              <a:tr h="742356">
                <a:tc>
                  <a:txBody>
                    <a:bodyPr/>
                    <a:lstStyle/>
                    <a:p>
                      <a:pPr algn="l"/>
                      <a:r>
                        <a:rPr lang="en-US" altLang="zh-CN" sz="1600" dirty="0"/>
                        <a:t>Linguistic</a:t>
                      </a:r>
                      <a:r>
                        <a:rPr lang="zh-CN" altLang="en-US" sz="1600" baseline="0" dirty="0"/>
                        <a:t> </a:t>
                      </a:r>
                      <a:r>
                        <a:rPr lang="en-US" altLang="zh-CN" sz="1600" baseline="0" dirty="0"/>
                        <a:t>Style</a:t>
                      </a:r>
                      <a:endParaRPr lang="en-US" sz="1600" dirty="0"/>
                    </a:p>
                  </a:txBody>
                  <a:tcPr marL="95874" marR="95874" marT="63917" marB="63917" anchor="ctr"/>
                </a:tc>
                <a:tc>
                  <a:txBody>
                    <a:bodyPr/>
                    <a:lstStyle/>
                    <a:p>
                      <a:pPr algn="l"/>
                      <a:r>
                        <a:rPr lang="en-US" sz="1600" dirty="0"/>
                        <a:t>1</a:t>
                      </a:r>
                      <a:r>
                        <a:rPr lang="en-US" altLang="zh-CN" sz="1600" dirty="0"/>
                        <a:t>0</a:t>
                      </a:r>
                      <a:endParaRPr lang="en-US" sz="1600" dirty="0"/>
                    </a:p>
                  </a:txBody>
                  <a:tcPr marL="95874" marR="95874" marT="63917" marB="63917" anchor="ctr"/>
                </a:tc>
                <a:tc>
                  <a:txBody>
                    <a:bodyPr/>
                    <a:lstStyle/>
                    <a:p>
                      <a:pPr algn="l"/>
                      <a:r>
                        <a:rPr lang="en-US" altLang="zh-CN" sz="1600" dirty="0"/>
                        <a:t>10</a:t>
                      </a:r>
                      <a:r>
                        <a:rPr lang="zh-CN" altLang="en-US" sz="1600" dirty="0"/>
                        <a:t> </a:t>
                      </a:r>
                      <a:r>
                        <a:rPr lang="en-US" altLang="zh-CN" sz="1600" dirty="0"/>
                        <a:t>categories</a:t>
                      </a:r>
                      <a:r>
                        <a:rPr lang="zh-CN" altLang="en-US" sz="1600" dirty="0"/>
                        <a:t> </a:t>
                      </a:r>
                      <a:r>
                        <a:rPr lang="en-US" altLang="zh-CN" sz="1600" dirty="0"/>
                        <a:t>from</a:t>
                      </a:r>
                      <a:r>
                        <a:rPr lang="zh-CN" altLang="en-US" sz="1600" dirty="0"/>
                        <a:t> </a:t>
                      </a:r>
                      <a:r>
                        <a:rPr lang="en-US" altLang="zh-CN" sz="1600" dirty="0"/>
                        <a:t>LIWC,</a:t>
                      </a:r>
                      <a:r>
                        <a:rPr lang="zh-CN" altLang="en-US" sz="1600" dirty="0"/>
                        <a:t> </a:t>
                      </a:r>
                      <a:r>
                        <a:rPr lang="en-US" altLang="zh-CN" sz="1600" dirty="0"/>
                        <a:t>from</a:t>
                      </a:r>
                      <a:r>
                        <a:rPr lang="zh-CN" altLang="en-US" sz="1600" dirty="0"/>
                        <a:t> </a:t>
                      </a:r>
                      <a:r>
                        <a:rPr lang="en-US" altLang="zh-CN" sz="1600" dirty="0"/>
                        <a:t>Social</a:t>
                      </a:r>
                      <a:r>
                        <a:rPr lang="zh-CN" altLang="en-US" sz="1600" dirty="0"/>
                        <a:t> </a:t>
                      </a:r>
                      <a:r>
                        <a:rPr lang="en-US" altLang="zh-CN" sz="1600" dirty="0"/>
                        <a:t>Interaction</a:t>
                      </a:r>
                      <a:r>
                        <a:rPr lang="zh-CN" altLang="en-US" sz="1600" baseline="0" dirty="0"/>
                        <a:t> </a:t>
                      </a:r>
                      <a:r>
                        <a:rPr lang="en-US" altLang="zh-CN" sz="1600" baseline="0" dirty="0"/>
                        <a:t>Content</a:t>
                      </a:r>
                      <a:endParaRPr lang="en-US" sz="1600" dirty="0"/>
                    </a:p>
                  </a:txBody>
                  <a:tcPr marL="95874" marR="95874" marT="63917" marB="63917"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71056083"/>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xfrm>
            <a:off x="251519" y="274638"/>
            <a:ext cx="7416378" cy="922114"/>
          </a:xfrm>
          <a:prstGeom prst="rect">
            <a:avLst/>
          </a:prstGeom>
        </p:spPr>
        <p:txBody>
          <a:bodyPr>
            <a:normAutofit fontScale="90000"/>
          </a:bodyPr>
          <a:lstStyle/>
          <a:p>
            <a:r>
              <a:rPr lang="en-US" altLang="zh-CN" dirty="0">
                <a:latin typeface="Times New Roman" panose="02020603050405020304" pitchFamily="18" charset="0"/>
                <a:cs typeface="Times New Roman" panose="02020603050405020304" pitchFamily="18" charset="0"/>
              </a:rPr>
              <a:t>User-level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Social</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Interaction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Attributes</a:t>
            </a:r>
            <a:endParaRPr dirty="0">
              <a:latin typeface="Times New Roman" panose="02020603050405020304" pitchFamily="18" charset="0"/>
              <a:cs typeface="Times New Roman" panose="02020603050405020304" pitchFamily="18" charset="0"/>
            </a:endParaRPr>
          </a:p>
        </p:txBody>
      </p:sp>
      <p:graphicFrame>
        <p:nvGraphicFramePr>
          <p:cNvPr id="10" name="表格 13"/>
          <p:cNvGraphicFramePr>
            <a:graphicFrameLocks noGrp="1"/>
          </p:cNvGraphicFramePr>
          <p:nvPr>
            <p:extLst>
              <p:ext uri="{D42A27DB-BD31-4B8C-83A1-F6EECF244321}">
                <p14:modId xmlns:p14="http://schemas.microsoft.com/office/powerpoint/2010/main" val="2877021838"/>
              </p:ext>
            </p:extLst>
          </p:nvPr>
        </p:nvGraphicFramePr>
        <p:xfrm>
          <a:off x="452687" y="1196752"/>
          <a:ext cx="8330453" cy="5435727"/>
        </p:xfrm>
        <a:graphic>
          <a:graphicData uri="http://schemas.openxmlformats.org/drawingml/2006/table">
            <a:tbl>
              <a:tblPr firstRow="1" bandRow="1">
                <a:tableStyleId>{5C22544A-7EE6-4342-B048-85BDC9FD1C3A}</a:tableStyleId>
              </a:tblPr>
              <a:tblGrid>
                <a:gridCol w="1704957">
                  <a:extLst>
                    <a:ext uri="{9D8B030D-6E8A-4147-A177-3AD203B41FA5}">
                      <a16:colId xmlns:a16="http://schemas.microsoft.com/office/drawing/2014/main" val="20003"/>
                    </a:ext>
                  </a:extLst>
                </a:gridCol>
                <a:gridCol w="1704957">
                  <a:extLst>
                    <a:ext uri="{9D8B030D-6E8A-4147-A177-3AD203B41FA5}">
                      <a16:colId xmlns:a16="http://schemas.microsoft.com/office/drawing/2014/main" val="20000"/>
                    </a:ext>
                  </a:extLst>
                </a:gridCol>
                <a:gridCol w="355223">
                  <a:extLst>
                    <a:ext uri="{9D8B030D-6E8A-4147-A177-3AD203B41FA5}">
                      <a16:colId xmlns:a16="http://schemas.microsoft.com/office/drawing/2014/main" val="20001"/>
                    </a:ext>
                  </a:extLst>
                </a:gridCol>
                <a:gridCol w="4565316">
                  <a:extLst>
                    <a:ext uri="{9D8B030D-6E8A-4147-A177-3AD203B41FA5}">
                      <a16:colId xmlns:a16="http://schemas.microsoft.com/office/drawing/2014/main" val="20002"/>
                    </a:ext>
                  </a:extLst>
                </a:gridCol>
              </a:tblGrid>
              <a:tr h="395493">
                <a:tc>
                  <a:txBody>
                    <a:bodyPr/>
                    <a:lstStyle/>
                    <a:p>
                      <a:endParaRPr lang="en-US" sz="1600" dirty="0"/>
                    </a:p>
                  </a:txBody>
                  <a:tcPr marL="95874" marR="95874" marT="63917" marB="63917"/>
                </a:tc>
                <a:tc>
                  <a:txBody>
                    <a:bodyPr/>
                    <a:lstStyle/>
                    <a:p>
                      <a:r>
                        <a:rPr lang="en-US" sz="1600" dirty="0"/>
                        <a:t>Attributes</a:t>
                      </a:r>
                    </a:p>
                  </a:txBody>
                  <a:tcPr marL="95874" marR="95874" marT="63917" marB="63917"/>
                </a:tc>
                <a:tc>
                  <a:txBody>
                    <a:bodyPr/>
                    <a:lstStyle/>
                    <a:p>
                      <a:r>
                        <a:rPr lang="en-US" sz="1600" dirty="0"/>
                        <a:t>#</a:t>
                      </a:r>
                    </a:p>
                  </a:txBody>
                  <a:tcPr marL="95874" marR="95874" marT="63917" marB="63917"/>
                </a:tc>
                <a:tc>
                  <a:txBody>
                    <a:bodyPr/>
                    <a:lstStyle/>
                    <a:p>
                      <a:r>
                        <a:rPr lang="en-US" sz="1600" dirty="0"/>
                        <a:t>Introduction</a:t>
                      </a:r>
                    </a:p>
                  </a:txBody>
                  <a:tcPr marL="95874" marR="95874" marT="63917" marB="63917"/>
                </a:tc>
                <a:extLst>
                  <a:ext uri="{0D108BD9-81ED-4DB2-BD59-A6C34878D82A}">
                    <a16:rowId xmlns:a16="http://schemas.microsoft.com/office/drawing/2014/main" val="10000"/>
                  </a:ext>
                </a:extLst>
              </a:tr>
              <a:tr h="551655">
                <a:tc rowSpan="2">
                  <a:txBody>
                    <a:bodyPr/>
                    <a:lstStyle/>
                    <a:p>
                      <a:pPr algn="ctr"/>
                      <a:r>
                        <a:rPr lang="en-US" altLang="zh-CN" sz="1600" dirty="0"/>
                        <a:t>Social</a:t>
                      </a:r>
                      <a:r>
                        <a:rPr lang="zh-CN" altLang="en-US" sz="1600" dirty="0"/>
                        <a:t> </a:t>
                      </a:r>
                      <a:r>
                        <a:rPr lang="en-US" altLang="zh-CN" sz="1600" dirty="0"/>
                        <a:t>Interaction</a:t>
                      </a:r>
                      <a:r>
                        <a:rPr lang="zh-CN" altLang="en-US" sz="1600" dirty="0"/>
                        <a:t> </a:t>
                      </a:r>
                      <a:r>
                        <a:rPr lang="en-US" altLang="zh-CN" sz="1600" dirty="0"/>
                        <a:t>Content</a:t>
                      </a:r>
                      <a:endParaRPr lang="en-US" sz="1600" dirty="0"/>
                    </a:p>
                  </a:txBody>
                  <a:tcPr marL="95874" marR="95874" marT="63917" marB="63917" anchor="ctr"/>
                </a:tc>
                <a:tc>
                  <a:txBody>
                    <a:bodyPr/>
                    <a:lstStyle/>
                    <a:p>
                      <a:r>
                        <a:rPr lang="en-US" altLang="zh-CN" sz="1600" dirty="0"/>
                        <a:t>Linguistic</a:t>
                      </a:r>
                      <a:r>
                        <a:rPr lang="zh-CN" altLang="en-US" sz="1600" baseline="0" dirty="0"/>
                        <a:t> </a:t>
                      </a:r>
                      <a:r>
                        <a:rPr lang="en-US" altLang="zh-CN" sz="1600" baseline="0" dirty="0"/>
                        <a:t>Style</a:t>
                      </a:r>
                      <a:endParaRPr lang="en-US" sz="1600" dirty="0"/>
                    </a:p>
                  </a:txBody>
                  <a:tcPr marL="95874" marR="95874" marT="63917" marB="63917"/>
                </a:tc>
                <a:tc>
                  <a:txBody>
                    <a:bodyPr/>
                    <a:lstStyle/>
                    <a:p>
                      <a:r>
                        <a:rPr lang="en-US" altLang="zh-CN" sz="1600" dirty="0"/>
                        <a:t>10</a:t>
                      </a:r>
                      <a:endParaRPr lang="en-US" sz="1600" dirty="0"/>
                    </a:p>
                  </a:txBody>
                  <a:tcPr marL="95874" marR="95874" marT="63917" marB="63917"/>
                </a:tc>
                <a:tc>
                  <a:txBody>
                    <a:bodyPr/>
                    <a:lstStyle/>
                    <a:p>
                      <a:r>
                        <a:rPr lang="en-US" altLang="zh-CN" sz="1600" dirty="0"/>
                        <a:t>10</a:t>
                      </a:r>
                      <a:r>
                        <a:rPr lang="zh-CN" altLang="en-US" sz="1600" dirty="0"/>
                        <a:t> </a:t>
                      </a:r>
                      <a:r>
                        <a:rPr lang="en-US" altLang="zh-CN" sz="1600" dirty="0"/>
                        <a:t>categories</a:t>
                      </a:r>
                      <a:r>
                        <a:rPr lang="zh-CN" altLang="en-US" sz="1600" dirty="0"/>
                        <a:t> </a:t>
                      </a:r>
                      <a:r>
                        <a:rPr lang="en-US" altLang="zh-CN" sz="1600" dirty="0"/>
                        <a:t>from</a:t>
                      </a:r>
                      <a:r>
                        <a:rPr lang="zh-CN" altLang="en-US" sz="1600" dirty="0"/>
                        <a:t> </a:t>
                      </a:r>
                      <a:r>
                        <a:rPr lang="en-US" altLang="zh-CN" sz="1600" dirty="0"/>
                        <a:t>LIWC,</a:t>
                      </a:r>
                      <a:r>
                        <a:rPr lang="zh-CN" altLang="en-US" sz="1600" dirty="0"/>
                        <a:t> </a:t>
                      </a:r>
                      <a:r>
                        <a:rPr lang="en-US" altLang="zh-CN" sz="1600" dirty="0"/>
                        <a:t>from</a:t>
                      </a:r>
                      <a:r>
                        <a:rPr lang="zh-CN" altLang="en-US" sz="1600" dirty="0"/>
                        <a:t> </a:t>
                      </a:r>
                      <a:r>
                        <a:rPr lang="en-US" altLang="zh-CN" sz="1600" dirty="0"/>
                        <a:t>Social</a:t>
                      </a:r>
                      <a:r>
                        <a:rPr lang="zh-CN" altLang="en-US" sz="1600" dirty="0"/>
                        <a:t> </a:t>
                      </a:r>
                      <a:r>
                        <a:rPr lang="en-US" altLang="zh-CN" sz="1600" dirty="0"/>
                        <a:t>Interaction</a:t>
                      </a:r>
                      <a:r>
                        <a:rPr lang="zh-CN" altLang="en-US" sz="1600" baseline="0" dirty="0"/>
                        <a:t> </a:t>
                      </a:r>
                      <a:r>
                        <a:rPr lang="en-US" altLang="zh-CN" sz="1600" baseline="0" dirty="0"/>
                        <a:t>Content</a:t>
                      </a:r>
                      <a:endParaRPr lang="en-US" sz="1600" dirty="0"/>
                    </a:p>
                  </a:txBody>
                  <a:tcPr marL="95874" marR="95874" marT="63917" marB="63917"/>
                </a:tc>
                <a:extLst>
                  <a:ext uri="{0D108BD9-81ED-4DB2-BD59-A6C34878D82A}">
                    <a16:rowId xmlns:a16="http://schemas.microsoft.com/office/drawing/2014/main" val="10007"/>
                  </a:ext>
                </a:extLst>
              </a:tr>
              <a:tr h="654960">
                <a:tc vMerge="1">
                  <a:txBody>
                    <a:bodyPr/>
                    <a:lstStyle/>
                    <a:p>
                      <a:endParaRPr lang="en-US" sz="1600" dirty="0"/>
                    </a:p>
                  </a:txBody>
                  <a:tcPr marL="127832" marR="127832" marT="63917" marB="63917"/>
                </a:tc>
                <a:tc>
                  <a:txBody>
                    <a:bodyPr/>
                    <a:lstStyle/>
                    <a:p>
                      <a:r>
                        <a:rPr lang="en-US" altLang="zh-CN" sz="1600" dirty="0"/>
                        <a:t>Emoticons</a:t>
                      </a:r>
                      <a:endParaRPr lang="en-US" sz="1600" dirty="0"/>
                    </a:p>
                  </a:txBody>
                  <a:tcPr marL="95874" marR="95874" marT="63917" marB="63917"/>
                </a:tc>
                <a:tc>
                  <a:txBody>
                    <a:bodyPr/>
                    <a:lstStyle/>
                    <a:p>
                      <a:r>
                        <a:rPr lang="en-US" altLang="zh-CN" sz="1600" dirty="0"/>
                        <a:t>2</a:t>
                      </a:r>
                      <a:endParaRPr lang="en-US" sz="1600" dirty="0"/>
                    </a:p>
                  </a:txBody>
                  <a:tcPr marL="95874" marR="95874" marT="63917" marB="6391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Number</a:t>
                      </a:r>
                      <a:r>
                        <a:rPr lang="zh-CN" altLang="en-US" sz="1600" dirty="0"/>
                        <a:t> </a:t>
                      </a:r>
                      <a:r>
                        <a:rPr lang="en-US" altLang="zh-CN" sz="1600" dirty="0"/>
                        <a:t>of</a:t>
                      </a:r>
                      <a:r>
                        <a:rPr lang="zh-CN" altLang="en-US" sz="1600" dirty="0"/>
                        <a:t> </a:t>
                      </a:r>
                      <a:r>
                        <a:rPr lang="en-US" altLang="zh-CN" sz="1600" dirty="0"/>
                        <a:t>negative</a:t>
                      </a:r>
                      <a:r>
                        <a:rPr lang="zh-CN" altLang="en-US" sz="1600" baseline="0" dirty="0"/>
                        <a:t> </a:t>
                      </a:r>
                      <a:r>
                        <a:rPr lang="en-US" altLang="zh-CN" sz="1600" baseline="0" dirty="0"/>
                        <a:t>and</a:t>
                      </a:r>
                      <a:r>
                        <a:rPr lang="zh-CN" altLang="en-US" sz="1600" baseline="0" dirty="0"/>
                        <a:t> </a:t>
                      </a:r>
                      <a:r>
                        <a:rPr lang="en-US" altLang="zh-CN" sz="1600" baseline="0" dirty="0"/>
                        <a:t>positive</a:t>
                      </a:r>
                      <a:r>
                        <a:rPr lang="zh-CN" altLang="en-US" sz="1600" baseline="0" dirty="0"/>
                        <a:t> </a:t>
                      </a:r>
                      <a:r>
                        <a:rPr lang="en-US" altLang="zh-CN" sz="1600" baseline="0" dirty="0"/>
                        <a:t>Emoticons</a:t>
                      </a:r>
                      <a:r>
                        <a:rPr lang="zh-CN" altLang="en-US" sz="1600" baseline="0" dirty="0"/>
                        <a:t> </a:t>
                      </a:r>
                      <a:r>
                        <a:rPr lang="en-US" altLang="zh-CN" sz="1600" baseline="0" dirty="0"/>
                        <a:t>in</a:t>
                      </a:r>
                      <a:r>
                        <a:rPr lang="zh-CN" altLang="en-US" sz="1600" baseline="0" dirty="0"/>
                        <a:t> </a:t>
                      </a:r>
                      <a:r>
                        <a:rPr lang="en-US" altLang="zh-CN" sz="1600" baseline="0" dirty="0"/>
                        <a:t>Interaction</a:t>
                      </a:r>
                      <a:r>
                        <a:rPr lang="zh-CN" altLang="en-US" sz="1600" baseline="0" dirty="0"/>
                        <a:t> </a:t>
                      </a:r>
                      <a:r>
                        <a:rPr lang="en-US" altLang="zh-CN" sz="1600" baseline="0" dirty="0"/>
                        <a:t>Content</a:t>
                      </a:r>
                      <a:endParaRPr lang="en-US" sz="1600" dirty="0"/>
                    </a:p>
                    <a:p>
                      <a:endParaRPr lang="en-US" sz="1600" dirty="0"/>
                    </a:p>
                  </a:txBody>
                  <a:tcPr marL="95874" marR="95874" marT="63917" marB="63917"/>
                </a:tc>
                <a:extLst>
                  <a:ext uri="{0D108BD9-81ED-4DB2-BD59-A6C34878D82A}">
                    <a16:rowId xmlns:a16="http://schemas.microsoft.com/office/drawing/2014/main" val="10008"/>
                  </a:ext>
                </a:extLst>
              </a:tr>
              <a:tr h="551655">
                <a:tc rowSpan="6">
                  <a:txBody>
                    <a:bodyPr/>
                    <a:lstStyle/>
                    <a:p>
                      <a:pPr algn="ctr"/>
                      <a:r>
                        <a:rPr lang="en-US" altLang="zh-CN" sz="1600" dirty="0"/>
                        <a:t>Social</a:t>
                      </a:r>
                      <a:r>
                        <a:rPr lang="zh-CN" altLang="en-US" sz="1600" dirty="0"/>
                        <a:t> </a:t>
                      </a:r>
                      <a:r>
                        <a:rPr lang="en-US" altLang="zh-CN" sz="1600" dirty="0"/>
                        <a:t>Interaction</a:t>
                      </a:r>
                      <a:r>
                        <a:rPr lang="zh-CN" altLang="en-US" sz="1600" dirty="0"/>
                        <a:t> </a:t>
                      </a:r>
                      <a:r>
                        <a:rPr lang="en-US" altLang="zh-CN" sz="1600" dirty="0"/>
                        <a:t>Structure</a:t>
                      </a:r>
                      <a:endParaRPr lang="en-US" sz="1600" dirty="0"/>
                    </a:p>
                  </a:txBody>
                  <a:tcPr marL="95874" marR="95874" marT="63917" marB="63917" anchor="ctr"/>
                </a:tc>
                <a:tc>
                  <a:txBody>
                    <a:bodyPr/>
                    <a:lstStyle/>
                    <a:p>
                      <a:r>
                        <a:rPr lang="en-US" sz="1600" dirty="0"/>
                        <a:t>Stressed neighbor count</a:t>
                      </a:r>
                    </a:p>
                  </a:txBody>
                  <a:tcPr marL="95874" marR="95874" marT="63917" marB="63917"/>
                </a:tc>
                <a:tc>
                  <a:txBody>
                    <a:bodyPr/>
                    <a:lstStyle/>
                    <a:p>
                      <a:r>
                        <a:rPr lang="en-US" sz="1600" dirty="0"/>
                        <a:t>1</a:t>
                      </a:r>
                    </a:p>
                  </a:txBody>
                  <a:tcPr marL="95874" marR="95874" marT="63917" marB="63917"/>
                </a:tc>
                <a:tc>
                  <a:txBody>
                    <a:bodyPr/>
                    <a:lstStyle/>
                    <a:p>
                      <a:r>
                        <a:rPr lang="en-US" sz="1600" dirty="0"/>
                        <a:t>the number of the user’s stressed neighbors.</a:t>
                      </a:r>
                    </a:p>
                  </a:txBody>
                  <a:tcPr marL="95874" marR="95874" marT="63917" marB="63917"/>
                </a:tc>
                <a:extLst>
                  <a:ext uri="{0D108BD9-81ED-4DB2-BD59-A6C34878D82A}">
                    <a16:rowId xmlns:a16="http://schemas.microsoft.com/office/drawing/2014/main" val="10001"/>
                  </a:ext>
                </a:extLst>
              </a:tr>
              <a:tr h="551655">
                <a:tc vMerge="1">
                  <a:txBody>
                    <a:bodyPr/>
                    <a:lstStyle/>
                    <a:p>
                      <a:endParaRPr lang="en-US" sz="1600" dirty="0"/>
                    </a:p>
                  </a:txBody>
                  <a:tcPr marL="127832" marR="127832" marT="63917" marB="63917"/>
                </a:tc>
                <a:tc>
                  <a:txBody>
                    <a:bodyPr/>
                    <a:lstStyle/>
                    <a:p>
                      <a:r>
                        <a:rPr lang="en-US" sz="1600" dirty="0"/>
                        <a:t>Strong tie count  </a:t>
                      </a:r>
                    </a:p>
                  </a:txBody>
                  <a:tcPr marL="95874" marR="95874" marT="63917" marB="63917"/>
                </a:tc>
                <a:tc>
                  <a:txBody>
                    <a:bodyPr/>
                    <a:lstStyle/>
                    <a:p>
                      <a:r>
                        <a:rPr lang="en-US" sz="1600" dirty="0"/>
                        <a:t>1</a:t>
                      </a:r>
                    </a:p>
                  </a:txBody>
                  <a:tcPr marL="95874" marR="95874" marT="63917" marB="63917"/>
                </a:tc>
                <a:tc>
                  <a:txBody>
                    <a:bodyPr/>
                    <a:lstStyle/>
                    <a:p>
                      <a:r>
                        <a:rPr lang="en-US" sz="1600" dirty="0"/>
                        <a:t>the number of stressed neighbors with strong tie </a:t>
                      </a:r>
                    </a:p>
                  </a:txBody>
                  <a:tcPr marL="95874" marR="95874" marT="63917" marB="63917"/>
                </a:tc>
                <a:extLst>
                  <a:ext uri="{0D108BD9-81ED-4DB2-BD59-A6C34878D82A}">
                    <a16:rowId xmlns:a16="http://schemas.microsoft.com/office/drawing/2014/main" val="10002"/>
                  </a:ext>
                </a:extLst>
              </a:tr>
              <a:tr h="551655">
                <a:tc vMerge="1">
                  <a:txBody>
                    <a:bodyPr/>
                    <a:lstStyle/>
                    <a:p>
                      <a:endParaRPr lang="en-US" sz="1600" dirty="0"/>
                    </a:p>
                  </a:txBody>
                  <a:tcPr marL="127832" marR="127832" marT="63917" marB="63917"/>
                </a:tc>
                <a:tc>
                  <a:txBody>
                    <a:bodyPr/>
                    <a:lstStyle/>
                    <a:p>
                      <a:r>
                        <a:rPr lang="en-US" sz="1600" dirty="0"/>
                        <a:t>Weak tie count </a:t>
                      </a:r>
                    </a:p>
                  </a:txBody>
                  <a:tcPr marL="95874" marR="95874" marT="63917" marB="63917"/>
                </a:tc>
                <a:tc>
                  <a:txBody>
                    <a:bodyPr/>
                    <a:lstStyle/>
                    <a:p>
                      <a:r>
                        <a:rPr lang="en-US" sz="1600" dirty="0"/>
                        <a:t>1</a:t>
                      </a:r>
                    </a:p>
                  </a:txBody>
                  <a:tcPr marL="95874" marR="95874" marT="63917" marB="63917"/>
                </a:tc>
                <a:tc>
                  <a:txBody>
                    <a:bodyPr/>
                    <a:lstStyle/>
                    <a:p>
                      <a:r>
                        <a:rPr lang="en-US" sz="1600" dirty="0"/>
                        <a:t>the number of stressed neighbors with </a:t>
                      </a:r>
                      <a:r>
                        <a:rPr lang="en-US" altLang="zh-CN" sz="1600" dirty="0"/>
                        <a:t>weak </a:t>
                      </a:r>
                      <a:r>
                        <a:rPr lang="en-US" sz="1600" dirty="0"/>
                        <a:t>tie </a:t>
                      </a:r>
                    </a:p>
                  </a:txBody>
                  <a:tcPr marL="95874" marR="95874" marT="63917" marB="63917"/>
                </a:tc>
                <a:extLst>
                  <a:ext uri="{0D108BD9-81ED-4DB2-BD59-A6C34878D82A}">
                    <a16:rowId xmlns:a16="http://schemas.microsoft.com/office/drawing/2014/main" val="10003"/>
                  </a:ext>
                </a:extLst>
              </a:tr>
              <a:tr h="551655">
                <a:tc vMerge="1">
                  <a:txBody>
                    <a:bodyPr/>
                    <a:lstStyle/>
                    <a:p>
                      <a:endParaRPr lang="en-US" sz="1600" dirty="0"/>
                    </a:p>
                  </a:txBody>
                  <a:tcPr marL="127832" marR="127832" marT="63917" marB="63917"/>
                </a:tc>
                <a:tc>
                  <a:txBody>
                    <a:bodyPr/>
                    <a:lstStyle/>
                    <a:p>
                      <a:r>
                        <a:rPr lang="en-US" sz="1600" dirty="0"/>
                        <a:t>Follower count</a:t>
                      </a:r>
                    </a:p>
                  </a:txBody>
                  <a:tcPr marL="95874" marR="95874" marT="63917" marB="63917"/>
                </a:tc>
                <a:tc>
                  <a:txBody>
                    <a:bodyPr/>
                    <a:lstStyle/>
                    <a:p>
                      <a:r>
                        <a:rPr lang="en-US" sz="1600" dirty="0"/>
                        <a:t>1</a:t>
                      </a:r>
                    </a:p>
                  </a:txBody>
                  <a:tcPr marL="95874" marR="95874" marT="63917" marB="63917"/>
                </a:tc>
                <a:tc>
                  <a:txBody>
                    <a:bodyPr/>
                    <a:lstStyle/>
                    <a:p>
                      <a:r>
                        <a:rPr lang="en-US" sz="1600" dirty="0"/>
                        <a:t>the number of the user’s fans.</a:t>
                      </a:r>
                    </a:p>
                  </a:txBody>
                  <a:tcPr marL="95874" marR="95874" marT="63917" marB="63917"/>
                </a:tc>
                <a:extLst>
                  <a:ext uri="{0D108BD9-81ED-4DB2-BD59-A6C34878D82A}">
                    <a16:rowId xmlns:a16="http://schemas.microsoft.com/office/drawing/2014/main" val="10004"/>
                  </a:ext>
                </a:extLst>
              </a:tr>
              <a:tr h="551655">
                <a:tc vMerge="1">
                  <a:txBody>
                    <a:bodyPr/>
                    <a:lstStyle/>
                    <a:p>
                      <a:endParaRPr lang="en-US" sz="1600" dirty="0"/>
                    </a:p>
                  </a:txBody>
                  <a:tcPr marL="127832" marR="127832" marT="63917" marB="63917"/>
                </a:tc>
                <a:tc>
                  <a:txBody>
                    <a:bodyPr/>
                    <a:lstStyle/>
                    <a:p>
                      <a:r>
                        <a:rPr lang="en-US" sz="1600" dirty="0"/>
                        <a:t>Fans count</a:t>
                      </a:r>
                    </a:p>
                  </a:txBody>
                  <a:tcPr marL="95874" marR="95874" marT="63917" marB="63917"/>
                </a:tc>
                <a:tc>
                  <a:txBody>
                    <a:bodyPr/>
                    <a:lstStyle/>
                    <a:p>
                      <a:r>
                        <a:rPr lang="en-US" sz="1600" dirty="0"/>
                        <a:t>1</a:t>
                      </a:r>
                    </a:p>
                  </a:txBody>
                  <a:tcPr marL="95874" marR="95874" marT="63917" marB="63917"/>
                </a:tc>
                <a:tc>
                  <a:txBody>
                    <a:bodyPr/>
                    <a:lstStyle/>
                    <a:p>
                      <a:r>
                        <a:rPr lang="en-US" sz="1600" dirty="0"/>
                        <a:t>the number of the user’s fans.</a:t>
                      </a:r>
                    </a:p>
                  </a:txBody>
                  <a:tcPr marL="95874" marR="95874" marT="63917" marB="63917"/>
                </a:tc>
                <a:extLst>
                  <a:ext uri="{0D108BD9-81ED-4DB2-BD59-A6C34878D82A}">
                    <a16:rowId xmlns:a16="http://schemas.microsoft.com/office/drawing/2014/main" val="10005"/>
                  </a:ext>
                </a:extLst>
              </a:tr>
              <a:tr h="551655">
                <a:tc vMerge="1">
                  <a:txBody>
                    <a:bodyPr/>
                    <a:lstStyle/>
                    <a:p>
                      <a:endParaRPr lang="en-US" sz="1600" dirty="0"/>
                    </a:p>
                  </a:txBody>
                  <a:tcPr marL="127832" marR="127832" marT="63917" marB="63917"/>
                </a:tc>
                <a:tc>
                  <a:txBody>
                    <a:bodyPr/>
                    <a:lstStyle/>
                    <a:p>
                      <a:r>
                        <a:rPr lang="en-US" sz="1600" dirty="0"/>
                        <a:t>Structural Distribution</a:t>
                      </a:r>
                    </a:p>
                  </a:txBody>
                  <a:tcPr marL="95874" marR="95874" marT="63917" marB="63917"/>
                </a:tc>
                <a:tc>
                  <a:txBody>
                    <a:bodyPr/>
                    <a:lstStyle/>
                    <a:p>
                      <a:r>
                        <a:rPr lang="en-US" sz="1600" dirty="0"/>
                        <a:t>8</a:t>
                      </a:r>
                    </a:p>
                  </a:txBody>
                  <a:tcPr marL="95874" marR="95874" marT="63917" marB="63917"/>
                </a:tc>
                <a:tc>
                  <a:txBody>
                    <a:bodyPr/>
                    <a:lstStyle/>
                    <a:p>
                      <a:r>
                        <a:rPr lang="en-US" sz="1600" dirty="0"/>
                        <a:t>the structure distribution of the user’s interacted friends</a:t>
                      </a:r>
                    </a:p>
                  </a:txBody>
                  <a:tcPr marL="95874" marR="95874" marT="63917" marB="63917"/>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9704208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p:cNvSpPr>
          <p:nvPr>
            <p:ph type="title"/>
          </p:nvPr>
        </p:nvSpPr>
        <p:spPr>
          <a:prstGeom prst="rect">
            <a:avLst/>
          </a:prstGeom>
        </p:spPr>
        <p:txBody>
          <a:bodyPr/>
          <a:lstStyle>
            <a:lvl1pPr>
              <a:defRPr b="0">
                <a:latin typeface="华文楷体"/>
                <a:ea typeface="华文楷体"/>
                <a:cs typeface="华文楷体"/>
                <a:sym typeface="华文楷体"/>
              </a:defRPr>
            </a:lvl1pPr>
          </a:lstStyle>
          <a:p>
            <a:r>
              <a:rPr lang="en-US" b="1" dirty="0">
                <a:latin typeface="Times New Roman" panose="02020603050405020304" pitchFamily="18" charset="0"/>
                <a:cs typeface="Times New Roman" panose="02020603050405020304" pitchFamily="18" charset="0"/>
              </a:rPr>
              <a:t>Modeling</a:t>
            </a:r>
            <a:endParaRPr b="1" dirty="0">
              <a:latin typeface="Times New Roman" panose="02020603050405020304" pitchFamily="18" charset="0"/>
              <a:cs typeface="Times New Roman" panose="02020603050405020304" pitchFamily="18" charset="0"/>
            </a:endParaRPr>
          </a:p>
        </p:txBody>
      </p:sp>
      <p:sp>
        <p:nvSpPr>
          <p:cNvPr id="4" name="Shape 333"/>
          <p:cNvSpPr>
            <a:spLocks noGrp="1"/>
          </p:cNvSpPr>
          <p:nvPr>
            <p:ph type="body" idx="1"/>
          </p:nvPr>
        </p:nvSpPr>
        <p:spPr>
          <a:xfrm>
            <a:off x="251521" y="1600202"/>
            <a:ext cx="5234880" cy="4525963"/>
          </a:xfrm>
          <a:prstGeom prst="rect">
            <a:avLst/>
          </a:prstGeom>
        </p:spPr>
        <p:txBody>
          <a:bodyPr>
            <a:normAutofit/>
          </a:bodyPr>
          <a:lstStyle/>
          <a:p>
            <a:pPr>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We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propose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cross-media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auto-encoder</a:t>
            </a:r>
            <a:endParaRPr lang="en-US" sz="2800" dirty="0">
              <a:latin typeface="Times New Roman" panose="02020603050405020304" pitchFamily="18" charset="0"/>
              <a:cs typeface="Times New Roman" panose="02020603050405020304" pitchFamily="18" charset="0"/>
            </a:endParaRPr>
          </a:p>
          <a:p>
            <a:pPr>
              <a:spcBef>
                <a:spcPts val="500"/>
              </a:spcBef>
              <a:buFont typeface="Wingdings" panose="05000000000000000000" pitchFamily="2" charset="2"/>
              <a:buChar char="Ø"/>
              <a:defRPr sz="2400">
                <a:latin typeface="Times New Roman"/>
                <a:ea typeface="Times New Roman"/>
                <a:cs typeface="Times New Roman"/>
                <a:sym typeface="Times New Roman"/>
              </a:defRPr>
            </a:pPr>
            <a:endParaRPr dirty="0"/>
          </a:p>
        </p:txBody>
      </p:sp>
      <p:pic>
        <p:nvPicPr>
          <p:cNvPr id="527" name="image28.png"/>
          <p:cNvPicPr>
            <a:picLocks noChangeAspect="1"/>
          </p:cNvPicPr>
          <p:nvPr/>
        </p:nvPicPr>
        <p:blipFill rotWithShape="1">
          <a:blip r:embed="rId3">
            <a:extLst/>
          </a:blip>
          <a:srcRect t="455" b="-1"/>
          <a:stretch/>
        </p:blipFill>
        <p:spPr>
          <a:xfrm>
            <a:off x="117566" y="1196752"/>
            <a:ext cx="5685005" cy="5077805"/>
          </a:xfrm>
          <a:prstGeom prst="rect">
            <a:avLst/>
          </a:prstGeom>
          <a:ln w="12700">
            <a:miter lim="400000"/>
          </a:ln>
        </p:spPr>
      </p:pic>
      <p:sp>
        <p:nvSpPr>
          <p:cNvPr id="5" name="Shape 333"/>
          <p:cNvSpPr txBox="1">
            <a:spLocks/>
          </p:cNvSpPr>
          <p:nvPr/>
        </p:nvSpPr>
        <p:spPr>
          <a:xfrm>
            <a:off x="5907074" y="1448271"/>
            <a:ext cx="2807435" cy="50515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7430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22002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algn="just">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We propose a </a:t>
            </a:r>
            <a:r>
              <a:rPr lang="en-US" altLang="zh-CN" sz="2400" dirty="0">
                <a:solidFill>
                  <a:srgbClr val="FF0000"/>
                </a:solidFill>
                <a:latin typeface="Times New Roman" panose="02020603050405020304" pitchFamily="18" charset="0"/>
                <a:cs typeface="Times New Roman" panose="02020603050405020304" pitchFamily="18" charset="0"/>
              </a:rPr>
              <a:t>cross-media auto-encoder (CAE) </a:t>
            </a:r>
            <a:r>
              <a:rPr lang="en-US" altLang="zh-CN" sz="2400" dirty="0">
                <a:latin typeface="Times New Roman" panose="02020603050405020304" pitchFamily="18" charset="0"/>
                <a:cs typeface="Times New Roman" panose="02020603050405020304" pitchFamily="18" charset="0"/>
              </a:rPr>
              <a:t>to learn a </a:t>
            </a:r>
            <a:r>
              <a:rPr lang="en-US" altLang="zh-CN" sz="2400" dirty="0">
                <a:solidFill>
                  <a:srgbClr val="7030A0"/>
                </a:solidFill>
                <a:latin typeface="Times New Roman" panose="02020603050405020304" pitchFamily="18" charset="0"/>
                <a:cs typeface="Times New Roman" panose="02020603050405020304" pitchFamily="18" charset="0"/>
              </a:rPr>
              <a:t>joint representation </a:t>
            </a:r>
            <a:r>
              <a:rPr lang="en-US" altLang="zh-CN" sz="2400" dirty="0">
                <a:latin typeface="Times New Roman" panose="02020603050405020304" pitchFamily="18" charset="0"/>
                <a:cs typeface="Times New Roman" panose="02020603050405020304" pitchFamily="18" charset="0"/>
              </a:rPr>
              <a:t>from the cross-media social media data, which can solve the modality-missing problem.</a:t>
            </a:r>
            <a:endParaRPr lang="en-US" sz="2400" dirty="0">
              <a:latin typeface="Times New Roman" panose="02020603050405020304" pitchFamily="18" charset="0"/>
              <a:cs typeface="Times New Roman" panose="02020603050405020304" pitchFamily="18" charset="0"/>
            </a:endParaRPr>
          </a:p>
          <a:p>
            <a:pPr lvl="1">
              <a:buFont typeface="Wingdings" pitchFamily="2" charset="2"/>
              <a:buChar char="Ø"/>
              <a:defRPr sz="2400">
                <a:latin typeface="Times New Roman"/>
                <a:ea typeface="Times New Roman"/>
                <a:cs typeface="Times New Roman"/>
                <a:sym typeface="Times New Roman"/>
              </a:defRPr>
            </a:pPr>
            <a:endParaRPr lang="en-US" sz="2800" dirty="0">
              <a:latin typeface="Times New Roman" panose="02020603050405020304" pitchFamily="18" charset="0"/>
              <a:ea typeface="Times New Roman"/>
              <a:cs typeface="Times New Roman" panose="02020603050405020304" pitchFamily="18" charset="0"/>
              <a:sym typeface="Times New Roman"/>
            </a:endParaRPr>
          </a:p>
          <a:p>
            <a:pPr>
              <a:spcBef>
                <a:spcPts val="500"/>
              </a:spcBef>
              <a:buFont typeface="Wingdings" pitchFamily="2" charset="2"/>
              <a:buChar char="Ø"/>
              <a:defRPr sz="2400">
                <a:latin typeface="Times New Roman"/>
                <a:ea typeface="Times New Roman"/>
                <a:cs typeface="Times New Roman"/>
                <a:sym typeface="Times New Roman"/>
              </a:defRPr>
            </a:pPr>
            <a:endParaRPr lang="en-US" sz="2400" dirty="0">
              <a:latin typeface="Times New Roman"/>
              <a:ea typeface="Times New Roman"/>
              <a:cs typeface="Times New Roman"/>
              <a:sym typeface="Times New Roman"/>
            </a:endParaRPr>
          </a:p>
        </p:txBody>
      </p:sp>
      <p:sp>
        <p:nvSpPr>
          <p:cNvPr id="7" name="TextBox 6"/>
          <p:cNvSpPr txBox="1"/>
          <p:nvPr/>
        </p:nvSpPr>
        <p:spPr>
          <a:xfrm>
            <a:off x="0" y="6313396"/>
            <a:ext cx="8083464" cy="523220"/>
          </a:xfrm>
          <a:prstGeom prst="rect">
            <a:avLst/>
          </a:prstGeom>
          <a:noFill/>
        </p:spPr>
        <p:txBody>
          <a:bodyPr wrap="square" rtlCol="0">
            <a:spAutoFit/>
          </a:bodyPr>
          <a:lstStyle/>
          <a:p>
            <a:r>
              <a:rPr lang="en-US" sz="1400" dirty="0">
                <a:latin typeface="Times New Roman" charset="0"/>
                <a:ea typeface="Times New Roman" charset="0"/>
                <a:cs typeface="Times New Roman" charset="0"/>
              </a:rPr>
              <a:t>Lin &amp; </a:t>
            </a:r>
            <a:r>
              <a:rPr lang="en-US" sz="1400" dirty="0" err="1">
                <a:latin typeface="Times New Roman" charset="0"/>
                <a:ea typeface="Times New Roman" charset="0"/>
                <a:cs typeface="Times New Roman" charset="0"/>
              </a:rPr>
              <a:t>Jia</a:t>
            </a:r>
            <a:r>
              <a:rPr lang="en-US" sz="1400" dirty="0">
                <a:latin typeface="Times New Roman" charset="0"/>
                <a:ea typeface="Times New Roman" charset="0"/>
                <a:cs typeface="Times New Roman" charset="0"/>
              </a:rPr>
              <a:t>. User-Level Psychological Stress Detection from Social Media Using Deep Neural Network. </a:t>
            </a:r>
          </a:p>
          <a:p>
            <a:r>
              <a:rPr lang="en-US" sz="1400" dirty="0">
                <a:latin typeface="Times New Roman" charset="0"/>
                <a:ea typeface="Times New Roman" charset="0"/>
                <a:cs typeface="Times New Roman" charset="0"/>
              </a:rPr>
              <a:t>ACM Multimedia 2014</a:t>
            </a:r>
          </a:p>
        </p:txBody>
      </p:sp>
    </p:spTree>
    <p:extLst>
      <p:ext uri="{BB962C8B-B14F-4D97-AF65-F5344CB8AC3E}">
        <p14:creationId xmlns:p14="http://schemas.microsoft.com/office/powerpoint/2010/main" val="227835352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l="20618" r="40762"/>
          <a:stretch/>
        </p:blipFill>
        <p:spPr>
          <a:xfrm>
            <a:off x="1763486" y="2767361"/>
            <a:ext cx="4206240" cy="2821363"/>
          </a:xfrm>
          <a:prstGeom prst="rect">
            <a:avLst/>
          </a:prstGeom>
        </p:spPr>
      </p:pic>
      <p:sp>
        <p:nvSpPr>
          <p:cNvPr id="828" name="Shape 828"/>
          <p:cNvSpPr>
            <a:spLocks noGrp="1"/>
          </p:cNvSpPr>
          <p:nvPr>
            <p:ph type="title"/>
          </p:nvPr>
        </p:nvSpPr>
        <p:spPr>
          <a:prstGeom prst="rect">
            <a:avLst/>
          </a:prstGeom>
        </p:spPr>
        <p:txBody>
          <a:bodyPr/>
          <a:lstStyle/>
          <a:p>
            <a:r>
              <a:rPr dirty="0">
                <a:latin typeface="Times New Roman" panose="02020603050405020304" pitchFamily="18" charset="0"/>
                <a:cs typeface="Times New Roman" panose="02020603050405020304" pitchFamily="18" charset="0"/>
              </a:rPr>
              <a:t>Model</a:t>
            </a:r>
            <a:r>
              <a:rPr lang="en-US" altLang="zh-CN" dirty="0">
                <a:latin typeface="Times New Roman" panose="02020603050405020304" pitchFamily="18" charset="0"/>
                <a:cs typeface="Times New Roman" panose="02020603050405020304" pitchFamily="18" charset="0"/>
              </a:rPr>
              <a:t>ing</a:t>
            </a:r>
            <a:endParaRPr dirty="0">
              <a:latin typeface="Times New Roman" panose="02020603050405020304" pitchFamily="18" charset="0"/>
              <a:cs typeface="Times New Roman" panose="02020603050405020304" pitchFamily="18" charset="0"/>
            </a:endParaRPr>
          </a:p>
        </p:txBody>
      </p:sp>
      <p:sp>
        <p:nvSpPr>
          <p:cNvPr id="7" name="Shape 333"/>
          <p:cNvSpPr>
            <a:spLocks noGrp="1"/>
          </p:cNvSpPr>
          <p:nvPr>
            <p:ph type="body" idx="1"/>
          </p:nvPr>
        </p:nvSpPr>
        <p:spPr>
          <a:xfrm>
            <a:off x="251520" y="1365071"/>
            <a:ext cx="8435281" cy="4525963"/>
          </a:xfrm>
          <a:prstGeom prst="rect">
            <a:avLst/>
          </a:prstGeom>
        </p:spPr>
        <p:txBody>
          <a:bodyPr>
            <a:normAutofit/>
          </a:bodyPr>
          <a:lstStyle/>
          <a:p>
            <a:pPr>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We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propose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hybrid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model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combining</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Factor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Graph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model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with</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CNN+CAE,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to</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model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correlations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users’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social</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interactions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time-series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tweet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content</a:t>
            </a: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defRPr sz="2400">
                <a:latin typeface="Times New Roman"/>
                <a:ea typeface="Times New Roman"/>
                <a:cs typeface="Times New Roman"/>
                <a:sym typeface="Times New Roman"/>
              </a:defRPr>
            </a:pPr>
            <a:endParaRPr lang="en-US" sz="2800" dirty="0">
              <a:latin typeface="Times New Roman" panose="02020603050405020304" pitchFamily="18" charset="0"/>
              <a:cs typeface="Times New Roman" panose="02020603050405020304" pitchFamily="18" charset="0"/>
            </a:endParaRPr>
          </a:p>
          <a:p>
            <a:pPr>
              <a:spcBef>
                <a:spcPts val="500"/>
              </a:spcBef>
              <a:buFont typeface="Wingdings" panose="05000000000000000000" pitchFamily="2" charset="2"/>
              <a:buChar char="Ø"/>
              <a:defRPr sz="2400">
                <a:latin typeface="Times New Roman"/>
                <a:ea typeface="Times New Roman"/>
                <a:cs typeface="Times New Roman"/>
                <a:sym typeface="Times New Roman"/>
              </a:defRPr>
            </a:pPr>
            <a:endParaRPr dirty="0"/>
          </a:p>
        </p:txBody>
      </p:sp>
      <p:pic>
        <p:nvPicPr>
          <p:cNvPr id="5" name="图片 4"/>
          <p:cNvPicPr>
            <a:picLocks noChangeAspect="1"/>
          </p:cNvPicPr>
          <p:nvPr/>
        </p:nvPicPr>
        <p:blipFill rotWithShape="1">
          <a:blip r:embed="rId3"/>
          <a:srcRect r="79014"/>
          <a:stretch/>
        </p:blipFill>
        <p:spPr>
          <a:xfrm>
            <a:off x="31646" y="2767362"/>
            <a:ext cx="1731840" cy="2821363"/>
          </a:xfrm>
          <a:prstGeom prst="rect">
            <a:avLst/>
          </a:prstGeom>
        </p:spPr>
      </p:pic>
      <p:pic>
        <p:nvPicPr>
          <p:cNvPr id="6" name="图片 5"/>
          <p:cNvPicPr>
            <a:picLocks noChangeAspect="1"/>
          </p:cNvPicPr>
          <p:nvPr/>
        </p:nvPicPr>
        <p:blipFill rotWithShape="1">
          <a:blip r:embed="rId3"/>
          <a:srcRect l="59238"/>
          <a:stretch/>
        </p:blipFill>
        <p:spPr>
          <a:xfrm>
            <a:off x="5969726" y="2812562"/>
            <a:ext cx="2965268" cy="2713030"/>
          </a:xfrm>
          <a:prstGeom prst="rect">
            <a:avLst/>
          </a:prstGeom>
        </p:spPr>
      </p:pic>
      <p:sp>
        <p:nvSpPr>
          <p:cNvPr id="8" name="TextBox 7"/>
          <p:cNvSpPr txBox="1"/>
          <p:nvPr/>
        </p:nvSpPr>
        <p:spPr>
          <a:xfrm>
            <a:off x="0" y="6313396"/>
            <a:ext cx="8083464" cy="307777"/>
          </a:xfrm>
          <a:prstGeom prst="rect">
            <a:avLst/>
          </a:prstGeom>
          <a:noFill/>
        </p:spPr>
        <p:txBody>
          <a:bodyPr wrap="square" rtlCol="0">
            <a:spAutoFit/>
          </a:bodyPr>
          <a:lstStyle/>
          <a:p>
            <a:r>
              <a:rPr lang="en-US" sz="1400" dirty="0">
                <a:latin typeface="Times New Roman" charset="0"/>
                <a:ea typeface="Times New Roman" charset="0"/>
                <a:cs typeface="Times New Roman" charset="0"/>
              </a:rPr>
              <a:t>Lin &amp; </a:t>
            </a:r>
            <a:r>
              <a:rPr lang="en-US" sz="1400" dirty="0" err="1">
                <a:latin typeface="Times New Roman" charset="0"/>
                <a:ea typeface="Times New Roman" charset="0"/>
                <a:cs typeface="Times New Roman" charset="0"/>
              </a:rPr>
              <a:t>Jia</a:t>
            </a:r>
            <a:r>
              <a:rPr lang="en-US" sz="1400" dirty="0">
                <a:latin typeface="Times New Roman" charset="0"/>
                <a:ea typeface="Times New Roman" charset="0"/>
                <a:cs typeface="Times New Roman" charset="0"/>
              </a:rPr>
              <a:t>. Detecting Stress Based on Social Interactions in Social Networks. TKDE 2017.</a:t>
            </a:r>
          </a:p>
        </p:txBody>
      </p:sp>
    </p:spTree>
    <p:extLst>
      <p:ext uri="{BB962C8B-B14F-4D97-AF65-F5344CB8AC3E}">
        <p14:creationId xmlns:p14="http://schemas.microsoft.com/office/powerpoint/2010/main" val="37024119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81581"/>
            <a:ext cx="7772400" cy="1609344"/>
          </a:xfrm>
        </p:spPr>
        <p:txBody>
          <a:bodyPr/>
          <a:lstStyle/>
          <a:p>
            <a:r>
              <a:rPr lang="en-US" dirty="0"/>
              <a:t>What is Stress?</a:t>
            </a:r>
          </a:p>
        </p:txBody>
      </p:sp>
      <p:sp>
        <p:nvSpPr>
          <p:cNvPr id="7" name="Content Placeholder 6"/>
          <p:cNvSpPr>
            <a:spLocks noGrp="1"/>
          </p:cNvSpPr>
          <p:nvPr>
            <p:ph idx="1"/>
          </p:nvPr>
        </p:nvSpPr>
        <p:spPr>
          <a:xfrm>
            <a:off x="468447" y="1302795"/>
            <a:ext cx="5733083" cy="4050792"/>
          </a:xfrm>
        </p:spPr>
        <p:txBody>
          <a:bodyPr/>
          <a:lstStyle/>
          <a:p>
            <a:r>
              <a:rPr lang="en-US" altLang="zh-CN" sz="2400" dirty="0"/>
              <a:t>Hans </a:t>
            </a:r>
            <a:r>
              <a:rPr lang="en-US" altLang="zh-CN" sz="2400" dirty="0" err="1"/>
              <a:t>Selye</a:t>
            </a:r>
            <a:r>
              <a:rPr lang="en-US" altLang="zh-CN" sz="2400" dirty="0"/>
              <a:t> in 1936:  “</a:t>
            </a:r>
            <a:r>
              <a:rPr lang="en-US" altLang="zh-CN" sz="2400" b="1" dirty="0">
                <a:solidFill>
                  <a:srgbClr val="FF0000"/>
                </a:solidFill>
              </a:rPr>
              <a:t>Stress is the non-specific response of the body to any demand for change</a:t>
            </a:r>
            <a:r>
              <a:rPr lang="en-US" altLang="zh-CN" sz="2400" dirty="0"/>
              <a:t>”</a:t>
            </a:r>
          </a:p>
          <a:p>
            <a:r>
              <a:rPr lang="en-US" altLang="zh-CN" sz="2400" b="1" dirty="0"/>
              <a:t>Stress </a:t>
            </a:r>
          </a:p>
          <a:p>
            <a:pPr lvl="1"/>
            <a:r>
              <a:rPr lang="en-US" altLang="zh-CN" sz="2400" dirty="0"/>
              <a:t>can be caused by common life events like work, family, financial problems, </a:t>
            </a:r>
            <a:r>
              <a:rPr lang="en-US" altLang="zh-CN" sz="2400" dirty="0" err="1"/>
              <a:t>etc</a:t>
            </a:r>
            <a:endParaRPr lang="en-US" altLang="zh-CN" sz="2400" dirty="0"/>
          </a:p>
          <a:p>
            <a:endParaRPr lang="en-US" dirty="0"/>
          </a:p>
        </p:txBody>
      </p:sp>
      <p:sp>
        <p:nvSpPr>
          <p:cNvPr id="10" name="Slide Number Placeholder 9"/>
          <p:cNvSpPr>
            <a:spLocks noGrp="1"/>
          </p:cNvSpPr>
          <p:nvPr>
            <p:ph type="sldNum" sz="quarter" idx="12"/>
          </p:nvPr>
        </p:nvSpPr>
        <p:spPr/>
        <p:txBody>
          <a:bodyPr/>
          <a:lstStyle/>
          <a:p>
            <a:fld id="{15608683-CD8F-0443-93F2-32894688D9CD}" type="slidenum">
              <a:rPr lang="en-US" smtClean="0"/>
              <a:t>3</a:t>
            </a:fld>
            <a:endParaRPr lang="en-US"/>
          </a:p>
        </p:txBody>
      </p:sp>
      <p:pic>
        <p:nvPicPr>
          <p:cNvPr id="8" name="Picture 7"/>
          <p:cNvPicPr>
            <a:picLocks noChangeAspect="1"/>
          </p:cNvPicPr>
          <p:nvPr/>
        </p:nvPicPr>
        <p:blipFill>
          <a:blip r:embed="rId3"/>
          <a:stretch>
            <a:fillRect/>
          </a:stretch>
        </p:blipFill>
        <p:spPr>
          <a:xfrm>
            <a:off x="6253782" y="1506670"/>
            <a:ext cx="2570178" cy="2469167"/>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86" y="4374130"/>
            <a:ext cx="7529348" cy="2350377"/>
          </a:xfrm>
          <a:prstGeom prst="rect">
            <a:avLst/>
          </a:prstGeom>
          <a:noFill/>
          <a:ln w="53975">
            <a:solidFill>
              <a:schemeClr val="accent1"/>
            </a:solidFill>
          </a:ln>
          <a:effectLst/>
        </p:spPr>
      </p:pic>
    </p:spTree>
    <p:extLst>
      <p:ext uri="{BB962C8B-B14F-4D97-AF65-F5344CB8AC3E}">
        <p14:creationId xmlns:p14="http://schemas.microsoft.com/office/powerpoint/2010/main" val="1856669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Performance</a:t>
            </a:r>
            <a:endParaRPr kumimoji="1" lang="zh-CN" altLang="en-US" dirty="0"/>
          </a:p>
        </p:txBody>
      </p:sp>
      <p:sp>
        <p:nvSpPr>
          <p:cNvPr id="3" name="内容占位符 2"/>
          <p:cNvSpPr>
            <a:spLocks noGrp="1"/>
          </p:cNvSpPr>
          <p:nvPr>
            <p:ph idx="1"/>
          </p:nvPr>
        </p:nvSpPr>
        <p:spPr>
          <a:xfrm>
            <a:off x="685800" y="1718625"/>
            <a:ext cx="8166100" cy="4428175"/>
          </a:xfrm>
        </p:spPr>
        <p:txBody>
          <a:bodyPr>
            <a:normAutofit/>
          </a:bodyPr>
          <a:lstStyle/>
          <a:p>
            <a:r>
              <a:rPr kumimoji="1" lang="en-US" altLang="zh-CN" sz="2400" b="1" dirty="0">
                <a:latin typeface="Times New Roman" charset="0"/>
                <a:ea typeface="Times New Roman" charset="0"/>
                <a:cs typeface="Times New Roman" charset="0"/>
              </a:rPr>
              <a:t>Performance: </a:t>
            </a:r>
          </a:p>
          <a:p>
            <a:pPr lvl="1"/>
            <a:r>
              <a:rPr kumimoji="1" lang="en-US" altLang="zh-CN" sz="2000" dirty="0">
                <a:latin typeface="Times New Roman" charset="0"/>
                <a:ea typeface="Times New Roman" charset="0"/>
                <a:cs typeface="Times New Roman" charset="0"/>
              </a:rPr>
              <a:t>93.40% F1-Measure on </a:t>
            </a:r>
            <a:r>
              <a:rPr kumimoji="1" lang="en-US" altLang="zh-CN" sz="2000" dirty="0" err="1">
                <a:latin typeface="Times New Roman" charset="0"/>
                <a:ea typeface="Times New Roman" charset="0"/>
                <a:cs typeface="Times New Roman" charset="0"/>
              </a:rPr>
              <a:t>Sina</a:t>
            </a:r>
            <a:r>
              <a:rPr kumimoji="1" lang="en-US" altLang="zh-CN" sz="2000" dirty="0">
                <a:latin typeface="Times New Roman" charset="0"/>
                <a:ea typeface="Times New Roman" charset="0"/>
                <a:cs typeface="Times New Roman" charset="0"/>
              </a:rPr>
              <a:t> Weibo dataset</a:t>
            </a:r>
            <a:r>
              <a:rPr kumimoji="1" lang="zh-CN" altLang="en-US" sz="2000" dirty="0">
                <a:latin typeface="Times New Roman" charset="0"/>
                <a:ea typeface="Times New Roman" charset="0"/>
                <a:cs typeface="Times New Roman" charset="0"/>
              </a:rPr>
              <a:t> </a:t>
            </a:r>
            <a:r>
              <a:rPr kumimoji="1" lang="en-US" altLang="zh-CN" sz="2000" dirty="0">
                <a:latin typeface="Times New Roman" charset="0"/>
                <a:ea typeface="Times New Roman" charset="0"/>
                <a:cs typeface="Times New Roman" charset="0"/>
              </a:rPr>
              <a:t>D1</a:t>
            </a:r>
          </a:p>
          <a:p>
            <a:pPr lvl="1"/>
            <a:r>
              <a:rPr kumimoji="1" lang="en-US" altLang="zh-CN" sz="2000" dirty="0">
                <a:latin typeface="Times New Roman" charset="0"/>
                <a:ea typeface="Times New Roman" charset="0"/>
                <a:cs typeface="Times New Roman" charset="0"/>
              </a:rPr>
              <a:t>87.85% F1-Measure on </a:t>
            </a:r>
            <a:r>
              <a:rPr kumimoji="1" lang="en-US" altLang="zh-CN" sz="2000" dirty="0" err="1">
                <a:latin typeface="Times New Roman" charset="0"/>
                <a:ea typeface="Times New Roman" charset="0"/>
                <a:cs typeface="Times New Roman" charset="0"/>
              </a:rPr>
              <a:t>Sina</a:t>
            </a:r>
            <a:r>
              <a:rPr kumimoji="1" lang="en-US" altLang="zh-CN" sz="2000" dirty="0">
                <a:latin typeface="Times New Roman" charset="0"/>
                <a:ea typeface="Times New Roman" charset="0"/>
                <a:cs typeface="Times New Roman" charset="0"/>
              </a:rPr>
              <a:t> Weibo with PSTR label dataset D2</a:t>
            </a:r>
            <a:endParaRPr kumimoji="1" lang="en-US" altLang="zh-CN" sz="2000" dirty="0"/>
          </a:p>
          <a:p>
            <a:pPr lvl="1"/>
            <a:r>
              <a:rPr kumimoji="1" lang="en-US" altLang="zh-CN" sz="2000" dirty="0">
                <a:latin typeface="Times New Roman" charset="0"/>
                <a:ea typeface="Times New Roman" charset="0"/>
                <a:cs typeface="Times New Roman" charset="0"/>
              </a:rPr>
              <a:t>88.32% F1-Measure on </a:t>
            </a:r>
            <a:r>
              <a:rPr kumimoji="1" lang="en-US" altLang="zh-CN" sz="2000" dirty="0" err="1">
                <a:latin typeface="Times New Roman" charset="0"/>
                <a:ea typeface="Times New Roman" charset="0"/>
                <a:cs typeface="Times New Roman" charset="0"/>
              </a:rPr>
              <a:t>Tencent</a:t>
            </a:r>
            <a:r>
              <a:rPr kumimoji="1" lang="en-US" altLang="zh-CN" sz="2000" dirty="0">
                <a:latin typeface="Times New Roman" charset="0"/>
                <a:ea typeface="Times New Roman" charset="0"/>
                <a:cs typeface="Times New Roman" charset="0"/>
              </a:rPr>
              <a:t> Weibo dataset D3</a:t>
            </a:r>
          </a:p>
          <a:p>
            <a:pPr lvl="1"/>
            <a:r>
              <a:rPr kumimoji="1" lang="en-US" altLang="zh-CN" sz="2000" dirty="0">
                <a:latin typeface="Times New Roman" charset="0"/>
                <a:ea typeface="Times New Roman" charset="0"/>
                <a:cs typeface="Times New Roman" charset="0"/>
              </a:rPr>
              <a:t>82.24% F1-Measure on Twitter dataset D4</a:t>
            </a:r>
          </a:p>
        </p:txBody>
      </p:sp>
      <p:sp>
        <p:nvSpPr>
          <p:cNvPr id="4" name="幻灯片编号占位符 3"/>
          <p:cNvSpPr>
            <a:spLocks noGrp="1"/>
          </p:cNvSpPr>
          <p:nvPr>
            <p:ph type="sldNum" sz="quarter" idx="12"/>
          </p:nvPr>
        </p:nvSpPr>
        <p:spPr/>
        <p:txBody>
          <a:bodyPr/>
          <a:lstStyle/>
          <a:p>
            <a:fld id="{15608683-CD8F-0443-93F2-32894688D9CD}" type="slidenum">
              <a:rPr lang="en-US" smtClean="0"/>
              <a:t>30</a:t>
            </a:fld>
            <a:endParaRPr lang="en-US"/>
          </a:p>
        </p:txBody>
      </p:sp>
      <p:pic>
        <p:nvPicPr>
          <p:cNvPr id="5" name="图片 2"/>
          <p:cNvPicPr>
            <a:picLocks noChangeAspect="1"/>
          </p:cNvPicPr>
          <p:nvPr/>
        </p:nvPicPr>
        <p:blipFill rotWithShape="1">
          <a:blip r:embed="rId3">
            <a:extLst>
              <a:ext uri="{28A0092B-C50C-407E-A947-70E740481C1C}">
                <a14:useLocalDpi xmlns:a14="http://schemas.microsoft.com/office/drawing/2010/main" val="0"/>
              </a:ext>
            </a:extLst>
          </a:blip>
          <a:srcRect t="2397" b="2"/>
          <a:stretch/>
        </p:blipFill>
        <p:spPr bwMode="auto">
          <a:xfrm>
            <a:off x="392906" y="3657600"/>
            <a:ext cx="8358187" cy="279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2700" y="6376896"/>
            <a:ext cx="8083464" cy="307777"/>
          </a:xfrm>
          <a:prstGeom prst="rect">
            <a:avLst/>
          </a:prstGeom>
          <a:noFill/>
        </p:spPr>
        <p:txBody>
          <a:bodyPr wrap="square" rtlCol="0">
            <a:spAutoFit/>
          </a:bodyPr>
          <a:lstStyle/>
          <a:p>
            <a:r>
              <a:rPr lang="en-US" sz="1400" dirty="0">
                <a:latin typeface="Times New Roman" charset="0"/>
                <a:ea typeface="Times New Roman" charset="0"/>
                <a:cs typeface="Times New Roman" charset="0"/>
              </a:rPr>
              <a:t>Lin &amp; </a:t>
            </a:r>
            <a:r>
              <a:rPr lang="en-US" sz="1400" dirty="0" err="1">
                <a:latin typeface="Times New Roman" charset="0"/>
                <a:ea typeface="Times New Roman" charset="0"/>
                <a:cs typeface="Times New Roman" charset="0"/>
              </a:rPr>
              <a:t>Jia</a:t>
            </a:r>
            <a:r>
              <a:rPr lang="en-US" sz="1400" dirty="0">
                <a:latin typeface="Times New Roman" charset="0"/>
                <a:ea typeface="Times New Roman" charset="0"/>
                <a:cs typeface="Times New Roman" charset="0"/>
              </a:rPr>
              <a:t>. Detecting Stress Based on Social Interactions in Social Networks. TKDE 2017.</a:t>
            </a:r>
          </a:p>
        </p:txBody>
      </p:sp>
    </p:spTree>
    <p:extLst>
      <p:ext uri="{BB962C8B-B14F-4D97-AF65-F5344CB8AC3E}">
        <p14:creationId xmlns:p14="http://schemas.microsoft.com/office/powerpoint/2010/main" val="1549259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88670" y="1432223"/>
            <a:ext cx="7475220" cy="3035808"/>
          </a:xfrm>
        </p:spPr>
        <p:txBody>
          <a:bodyPr/>
          <a:lstStyle/>
          <a:p>
            <a:r>
              <a:rPr kumimoji="1" lang="en-US" altLang="zh-CN" sz="5400" dirty="0"/>
              <a:t>Research 2</a:t>
            </a:r>
            <a:r>
              <a:rPr kumimoji="1" lang="zh-CN" altLang="en-US" sz="5400" dirty="0"/>
              <a:t>：</a:t>
            </a:r>
            <a:br>
              <a:rPr kumimoji="1" lang="en-US" altLang="zh-CN" sz="5400" dirty="0"/>
            </a:br>
            <a:r>
              <a:rPr kumimoji="1" lang="en-US" altLang="zh-CN" sz="5400" dirty="0"/>
              <a:t>Stressor and Stress Level Detection</a:t>
            </a:r>
            <a:endParaRPr kumimoji="1" lang="zh-CN" altLang="en-US" sz="5400" dirty="0"/>
          </a:p>
        </p:txBody>
      </p:sp>
      <p:sp>
        <p:nvSpPr>
          <p:cNvPr id="4" name="幻灯片编号占位符 3"/>
          <p:cNvSpPr>
            <a:spLocks noGrp="1"/>
          </p:cNvSpPr>
          <p:nvPr>
            <p:ph type="sldNum" sz="quarter" idx="12"/>
          </p:nvPr>
        </p:nvSpPr>
        <p:spPr/>
        <p:txBody>
          <a:bodyPr/>
          <a:lstStyle/>
          <a:p>
            <a:fld id="{15608683-CD8F-0443-93F2-32894688D9CD}" type="slidenum">
              <a:rPr lang="en-US" smtClean="0"/>
              <a:t>31</a:t>
            </a:fld>
            <a:endParaRPr lang="en-US"/>
          </a:p>
        </p:txBody>
      </p:sp>
    </p:spTree>
    <p:extLst>
      <p:ext uri="{BB962C8B-B14F-4D97-AF65-F5344CB8AC3E}">
        <p14:creationId xmlns:p14="http://schemas.microsoft.com/office/powerpoint/2010/main" val="2331432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540755" cy="1609344"/>
          </a:xfrm>
        </p:spPr>
        <p:txBody>
          <a:bodyPr>
            <a:noAutofit/>
          </a:bodyPr>
          <a:lstStyle/>
          <a:p>
            <a:r>
              <a:rPr kumimoji="1" lang="en-US" altLang="zh-CN" sz="3200" dirty="0"/>
              <a:t>Beyond Binary Classification</a:t>
            </a:r>
            <a:endParaRPr kumimoji="1" lang="zh-CN" altLang="en-US" sz="3200" dirty="0"/>
          </a:p>
        </p:txBody>
      </p:sp>
      <p:sp>
        <p:nvSpPr>
          <p:cNvPr id="3" name="内容占位符 2"/>
          <p:cNvSpPr>
            <a:spLocks noGrp="1"/>
          </p:cNvSpPr>
          <p:nvPr>
            <p:ph idx="1"/>
          </p:nvPr>
        </p:nvSpPr>
        <p:spPr>
          <a:xfrm>
            <a:off x="180595" y="1751014"/>
            <a:ext cx="8649896" cy="5070409"/>
          </a:xfrm>
        </p:spPr>
        <p:txBody>
          <a:bodyPr>
            <a:normAutofit/>
          </a:bodyPr>
          <a:lstStyle/>
          <a:p>
            <a:pPr>
              <a:lnSpc>
                <a:spcPct val="100000"/>
              </a:lnSpc>
            </a:pPr>
            <a:r>
              <a:rPr lang="en-US" altLang="zh-CN" sz="2400" b="1" dirty="0">
                <a:latin typeface="Times New Roman"/>
                <a:ea typeface="华文新魏" charset="0"/>
                <a:cs typeface="Times New Roman"/>
              </a:rPr>
              <a:t>Our work:</a:t>
            </a:r>
            <a:r>
              <a:rPr lang="en-US" altLang="zh-CN" sz="2400" dirty="0">
                <a:latin typeface="Times New Roman"/>
                <a:ea typeface="华文新魏" charset="0"/>
                <a:cs typeface="Times New Roman"/>
              </a:rPr>
              <a:t> stressor and stress level detection via social media</a:t>
            </a:r>
          </a:p>
          <a:p>
            <a:pPr>
              <a:lnSpc>
                <a:spcPct val="100000"/>
              </a:lnSpc>
            </a:pPr>
            <a:r>
              <a:rPr lang="en-US" altLang="zh-CN" sz="2400" b="1" dirty="0">
                <a:latin typeface="Times New Roman"/>
                <a:ea typeface="华文新魏" charset="0"/>
                <a:cs typeface="Times New Roman"/>
              </a:rPr>
              <a:t>Motivation:</a:t>
            </a:r>
          </a:p>
          <a:p>
            <a:pPr lvl="1"/>
            <a:r>
              <a:rPr lang="en-US" altLang="zh-CN" sz="2100" dirty="0">
                <a:latin typeface="Times New Roman"/>
                <a:ea typeface="华文新魏" charset="0"/>
                <a:cs typeface="Times New Roman"/>
              </a:rPr>
              <a:t>Stress is composed of two key factors: </a:t>
            </a:r>
            <a:r>
              <a:rPr lang="en-US" altLang="zh-CN" sz="2100" b="1" dirty="0">
                <a:solidFill>
                  <a:srgbClr val="FF0000"/>
                </a:solidFill>
                <a:latin typeface="Times New Roman"/>
                <a:ea typeface="华文新魏" charset="0"/>
                <a:cs typeface="Times New Roman"/>
              </a:rPr>
              <a:t>stressor subject </a:t>
            </a:r>
            <a:r>
              <a:rPr lang="en-US" altLang="zh-CN" sz="2100" dirty="0">
                <a:latin typeface="Times New Roman"/>
                <a:ea typeface="华文新魏" charset="0"/>
                <a:cs typeface="Times New Roman"/>
              </a:rPr>
              <a:t>and</a:t>
            </a:r>
            <a:r>
              <a:rPr lang="en-US" altLang="zh-CN" sz="2100" b="1" dirty="0">
                <a:solidFill>
                  <a:srgbClr val="FF0000"/>
                </a:solidFill>
                <a:latin typeface="Times New Roman"/>
                <a:ea typeface="华文新魏" charset="0"/>
                <a:cs typeface="Times New Roman"/>
              </a:rPr>
              <a:t> stress level </a:t>
            </a:r>
          </a:p>
          <a:p>
            <a:pPr lvl="1"/>
            <a:r>
              <a:rPr lang="en-US" altLang="zh-CN" sz="2100" dirty="0">
                <a:latin typeface="Times New Roman"/>
                <a:ea typeface="华文新魏" charset="0"/>
                <a:cs typeface="Times New Roman"/>
              </a:rPr>
              <a:t>Different stressors incur different stress levels</a:t>
            </a:r>
          </a:p>
          <a:p>
            <a:pPr lvl="1"/>
            <a:r>
              <a:rPr lang="en-US" altLang="zh-CN" sz="2100" dirty="0">
                <a:latin typeface="Times New Roman"/>
                <a:ea typeface="华文新魏" charset="0"/>
                <a:cs typeface="Times New Roman"/>
              </a:rPr>
              <a:t>Stress</a:t>
            </a:r>
            <a:r>
              <a:rPr lang="zh-CN" altLang="en-US" sz="2100" dirty="0">
                <a:latin typeface="Times New Roman"/>
                <a:ea typeface="华文新魏" charset="0"/>
                <a:cs typeface="Times New Roman"/>
              </a:rPr>
              <a:t> </a:t>
            </a:r>
            <a:r>
              <a:rPr lang="en-US" altLang="zh-CN" sz="2100" dirty="0">
                <a:latin typeface="Times New Roman"/>
                <a:ea typeface="华文新魏" charset="0"/>
                <a:cs typeface="Times New Roman"/>
              </a:rPr>
              <a:t>is</a:t>
            </a:r>
            <a:r>
              <a:rPr lang="zh-CN" altLang="en-US" sz="2100" dirty="0">
                <a:latin typeface="Times New Roman"/>
                <a:ea typeface="华文新魏" charset="0"/>
                <a:cs typeface="Times New Roman"/>
              </a:rPr>
              <a:t> </a:t>
            </a:r>
            <a:r>
              <a:rPr lang="en-US" altLang="zh-CN" sz="2100" dirty="0">
                <a:latin typeface="Times New Roman"/>
                <a:ea typeface="华文新魏" charset="0"/>
                <a:cs typeface="Times New Roman"/>
              </a:rPr>
              <a:t>normal</a:t>
            </a:r>
            <a:r>
              <a:rPr lang="zh-CN" altLang="en-US" sz="2100" dirty="0">
                <a:latin typeface="Times New Roman"/>
                <a:ea typeface="华文新魏" charset="0"/>
                <a:cs typeface="Times New Roman"/>
              </a:rPr>
              <a:t> </a:t>
            </a:r>
            <a:r>
              <a:rPr lang="en-US" altLang="zh-CN" sz="2100" dirty="0">
                <a:latin typeface="Times New Roman"/>
                <a:ea typeface="华文新魏" charset="0"/>
                <a:cs typeface="Times New Roman"/>
              </a:rPr>
              <a:t>while</a:t>
            </a:r>
            <a:r>
              <a:rPr lang="zh-CN" altLang="en-US" sz="2100" dirty="0">
                <a:latin typeface="Times New Roman"/>
                <a:ea typeface="华文新魏" charset="0"/>
                <a:cs typeface="Times New Roman"/>
              </a:rPr>
              <a:t> </a:t>
            </a:r>
            <a:r>
              <a:rPr lang="en-US" altLang="zh-CN" sz="2100" dirty="0">
                <a:latin typeface="Times New Roman"/>
                <a:ea typeface="华文新魏" charset="0"/>
                <a:cs typeface="Times New Roman"/>
              </a:rPr>
              <a:t>over-whelming</a:t>
            </a:r>
            <a:r>
              <a:rPr lang="zh-CN" altLang="en-US" sz="2100" dirty="0">
                <a:latin typeface="Times New Roman"/>
                <a:ea typeface="华文新魏" charset="0"/>
                <a:cs typeface="Times New Roman"/>
              </a:rPr>
              <a:t> </a:t>
            </a:r>
            <a:r>
              <a:rPr lang="en-US" altLang="zh-CN" sz="2100" dirty="0">
                <a:latin typeface="Times New Roman"/>
                <a:ea typeface="华文新魏" charset="0"/>
                <a:cs typeface="Times New Roman"/>
              </a:rPr>
              <a:t>stress</a:t>
            </a:r>
            <a:r>
              <a:rPr lang="zh-CN" altLang="en-US" sz="2100" dirty="0">
                <a:latin typeface="Times New Roman"/>
                <a:ea typeface="华文新魏" charset="0"/>
                <a:cs typeface="Times New Roman"/>
              </a:rPr>
              <a:t> </a:t>
            </a:r>
            <a:r>
              <a:rPr lang="en-US" altLang="zh-CN" sz="2100" dirty="0">
                <a:latin typeface="Times New Roman"/>
                <a:ea typeface="华文新魏" charset="0"/>
                <a:cs typeface="Times New Roman"/>
              </a:rPr>
              <a:t>is</a:t>
            </a:r>
            <a:r>
              <a:rPr lang="zh-CN" altLang="en-US" sz="2100" dirty="0">
                <a:latin typeface="Times New Roman"/>
                <a:ea typeface="华文新魏" charset="0"/>
                <a:cs typeface="Times New Roman"/>
              </a:rPr>
              <a:t> </a:t>
            </a:r>
            <a:r>
              <a:rPr lang="en-US" altLang="zh-CN" sz="2100" dirty="0">
                <a:latin typeface="Times New Roman"/>
                <a:ea typeface="华文新魏" charset="0"/>
                <a:cs typeface="Times New Roman"/>
              </a:rPr>
              <a:t>terrible– for providing</a:t>
            </a:r>
            <a:r>
              <a:rPr lang="zh-CN" altLang="en-US" sz="2100" dirty="0">
                <a:latin typeface="Times New Roman"/>
                <a:ea typeface="华文新魏" charset="0"/>
                <a:cs typeface="Times New Roman"/>
              </a:rPr>
              <a:t> </a:t>
            </a:r>
            <a:r>
              <a:rPr lang="en-US" altLang="zh-CN" sz="2100" dirty="0">
                <a:latin typeface="Times New Roman"/>
                <a:ea typeface="华文新魏" charset="0"/>
                <a:cs typeface="Times New Roman"/>
              </a:rPr>
              <a:t>appropriate</a:t>
            </a:r>
            <a:r>
              <a:rPr lang="zh-CN" altLang="en-US" sz="2100" dirty="0">
                <a:latin typeface="Times New Roman"/>
                <a:ea typeface="华文新魏" charset="0"/>
                <a:cs typeface="Times New Roman"/>
              </a:rPr>
              <a:t> </a:t>
            </a:r>
            <a:r>
              <a:rPr lang="en-US" altLang="zh-CN" sz="2100" dirty="0">
                <a:latin typeface="Times New Roman"/>
                <a:ea typeface="华文新魏" charset="0"/>
                <a:cs typeface="Times New Roman"/>
              </a:rPr>
              <a:t>proactive</a:t>
            </a:r>
            <a:r>
              <a:rPr lang="zh-CN" altLang="en-US" sz="2100" dirty="0">
                <a:latin typeface="Times New Roman"/>
                <a:ea typeface="华文新魏" charset="0"/>
                <a:cs typeface="Times New Roman"/>
              </a:rPr>
              <a:t> </a:t>
            </a:r>
            <a:r>
              <a:rPr lang="en-US" altLang="zh-CN" sz="2100" dirty="0">
                <a:latin typeface="Times New Roman"/>
                <a:ea typeface="华文新魏" charset="0"/>
                <a:cs typeface="Times New Roman"/>
              </a:rPr>
              <a:t>care</a:t>
            </a:r>
          </a:p>
          <a:p>
            <a:r>
              <a:rPr lang="en-US" altLang="zh-CN" sz="2400" b="1" dirty="0">
                <a:latin typeface="Times New Roman"/>
                <a:ea typeface="华文新魏" charset="0"/>
                <a:cs typeface="Times New Roman"/>
              </a:rPr>
              <a:t>Solutions:</a:t>
            </a:r>
          </a:p>
          <a:p>
            <a:pPr lvl="1"/>
            <a:r>
              <a:rPr lang="en-US" altLang="zh-CN" sz="2100" dirty="0">
                <a:latin typeface="Times New Roman"/>
                <a:ea typeface="华文新魏" charset="0"/>
                <a:cs typeface="Times New Roman"/>
              </a:rPr>
              <a:t>Extract a set of discriminant features</a:t>
            </a:r>
          </a:p>
          <a:p>
            <a:pPr lvl="1"/>
            <a:r>
              <a:rPr lang="en-US" altLang="zh-CN" sz="2100" dirty="0">
                <a:latin typeface="Times New Roman"/>
                <a:ea typeface="华文新魏" charset="0"/>
                <a:cs typeface="Times New Roman"/>
              </a:rPr>
              <a:t>Propose a hybrid model combining multi-task learning with CNN to identify the stressor subjects and stressor events of given social posts</a:t>
            </a:r>
          </a:p>
          <a:p>
            <a:pPr lvl="1"/>
            <a:r>
              <a:rPr lang="en-US" altLang="zh-CN" sz="2000" dirty="0">
                <a:latin typeface="Times New Roman" panose="02020603050405020304" pitchFamily="18" charset="0"/>
                <a:cs typeface="Times New Roman" panose="02020603050405020304" pitchFamily="18" charset="0"/>
              </a:rPr>
              <a:t>Lookup a standard psychological stress scale to measure the precise stressor and stress level (Social Readjustment Rating Scale)</a:t>
            </a:r>
            <a:endParaRPr lang="en-US" altLang="zh-CN" sz="2100" dirty="0">
              <a:latin typeface="Times New Roman"/>
              <a:ea typeface="华文新魏" charset="0"/>
              <a:cs typeface="Times New Roman"/>
            </a:endParaRPr>
          </a:p>
          <a:p>
            <a:pPr lvl="1"/>
            <a:endParaRPr lang="en-US" altLang="zh-CN" sz="2100" dirty="0">
              <a:latin typeface="Times New Roman"/>
              <a:ea typeface="华文新魏" charset="0"/>
              <a:cs typeface="Times New Roman"/>
            </a:endParaRPr>
          </a:p>
          <a:p>
            <a:pPr lvl="1"/>
            <a:endParaRPr lang="en-US" altLang="zh-CN" sz="2100" dirty="0">
              <a:latin typeface="Times New Roman"/>
              <a:ea typeface="华文新魏" charset="0"/>
              <a:cs typeface="Times New Roman"/>
            </a:endParaRPr>
          </a:p>
          <a:p>
            <a:endParaRPr kumimoji="1" lang="zh-CN" altLang="en-US" dirty="0"/>
          </a:p>
        </p:txBody>
      </p:sp>
      <p:sp>
        <p:nvSpPr>
          <p:cNvPr id="4" name="幻灯片编号占位符 3"/>
          <p:cNvSpPr>
            <a:spLocks noGrp="1"/>
          </p:cNvSpPr>
          <p:nvPr>
            <p:ph type="sldNum" sz="quarter" idx="12"/>
          </p:nvPr>
        </p:nvSpPr>
        <p:spPr/>
        <p:txBody>
          <a:bodyPr/>
          <a:lstStyle/>
          <a:p>
            <a:fld id="{15608683-CD8F-0443-93F2-32894688D9CD}" type="slidenum">
              <a:rPr lang="en-US" smtClean="0"/>
              <a:t>32</a:t>
            </a:fld>
            <a:endParaRPr lang="en-US"/>
          </a:p>
        </p:txBody>
      </p:sp>
      <p:sp>
        <p:nvSpPr>
          <p:cNvPr id="5" name="矩形 4"/>
          <p:cNvSpPr/>
          <p:nvPr/>
        </p:nvSpPr>
        <p:spPr>
          <a:xfrm>
            <a:off x="129360" y="84435"/>
            <a:ext cx="2433680" cy="584775"/>
          </a:xfrm>
          <a:prstGeom prst="rect">
            <a:avLst/>
          </a:prstGeom>
          <a:noFill/>
        </p:spPr>
        <p:txBody>
          <a:bodyPr wrap="none" lIns="91440" tIns="45720" rIns="91440" bIns="45720">
            <a:spAutoFit/>
          </a:bodyPr>
          <a:lstStyle/>
          <a:p>
            <a:pPr algn="ctr"/>
            <a:r>
              <a:rPr lang="en-US" altLang="zh-CN" sz="3200" b="0" cap="none" spc="0" dirty="0">
                <a:ln w="0"/>
                <a:solidFill>
                  <a:schemeClr val="tx1"/>
                </a:solidFill>
                <a:effectLst>
                  <a:outerShdw blurRad="38100" dist="19050" dir="2700000" algn="tl" rotWithShape="0">
                    <a:schemeClr val="dk1">
                      <a:alpha val="40000"/>
                    </a:schemeClr>
                  </a:outerShdw>
                </a:effectLst>
              </a:rPr>
              <a:t>Research II</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94345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1015556"/>
          </a:xfrm>
        </p:spPr>
        <p:txBody>
          <a:bodyPr/>
          <a:lstStyle/>
          <a:p>
            <a:r>
              <a:rPr kumimoji="1" lang="en-US" altLang="zh-CN" dirty="0"/>
              <a:t>Dataset</a:t>
            </a:r>
            <a:endParaRPr kumimoji="1" lang="zh-CN" altLang="en-US" dirty="0"/>
          </a:p>
        </p:txBody>
      </p:sp>
      <p:sp>
        <p:nvSpPr>
          <p:cNvPr id="3" name="内容占位符 2"/>
          <p:cNvSpPr>
            <a:spLocks noGrp="1"/>
          </p:cNvSpPr>
          <p:nvPr>
            <p:ph idx="1"/>
          </p:nvPr>
        </p:nvSpPr>
        <p:spPr>
          <a:xfrm>
            <a:off x="685799" y="1540956"/>
            <a:ext cx="7986714" cy="4845557"/>
          </a:xfrm>
        </p:spPr>
        <p:txBody>
          <a:bodyPr>
            <a:normAutofit/>
          </a:bodyPr>
          <a:lstStyle/>
          <a:p>
            <a:r>
              <a:rPr kumimoji="1" lang="en-US" altLang="zh-CN" sz="2400" b="1" dirty="0">
                <a:latin typeface="Times New Roman" charset="0"/>
                <a:ea typeface="Times New Roman" charset="0"/>
                <a:cs typeface="Times New Roman" charset="0"/>
              </a:rPr>
              <a:t>Collection Method</a:t>
            </a:r>
          </a:p>
          <a:p>
            <a:pPr marL="617220" lvl="1" indent="-342900">
              <a:buFont typeface="+mj-lt"/>
              <a:buAutoNum type="arabicPeriod"/>
            </a:pPr>
            <a:r>
              <a:rPr kumimoji="1" lang="en-US" altLang="zh-CN" sz="2000" dirty="0">
                <a:latin typeface="Times New Roman" charset="0"/>
                <a:ea typeface="Times New Roman" charset="0"/>
                <a:cs typeface="Times New Roman" charset="0"/>
              </a:rPr>
              <a:t>Manually deﬁne a set of keyword patterns collected from the LIWC dictionary for each stressor event category.</a:t>
            </a:r>
          </a:p>
          <a:p>
            <a:pPr marL="617220" lvl="1" indent="-342900">
              <a:buFont typeface="+mj-lt"/>
              <a:buAutoNum type="arabicPeriod"/>
            </a:pPr>
            <a:r>
              <a:rPr kumimoji="1" lang="en-US" altLang="zh-CN" sz="2000" dirty="0">
                <a:latin typeface="Times New Roman" charset="0"/>
                <a:ea typeface="Times New Roman" charset="0"/>
                <a:cs typeface="Times New Roman" charset="0"/>
              </a:rPr>
              <a:t>Filter matched tweets from the aforementioned one billion Weibo dataset.</a:t>
            </a:r>
          </a:p>
          <a:p>
            <a:pPr marL="617220" lvl="1" indent="-342900">
              <a:buFont typeface="+mj-lt"/>
              <a:buAutoNum type="arabicPeriod"/>
            </a:pPr>
            <a:r>
              <a:rPr kumimoji="1" lang="en-US" altLang="zh-CN" sz="2000" dirty="0">
                <a:latin typeface="Times New Roman" charset="0"/>
                <a:ea typeface="Times New Roman" charset="0"/>
                <a:cs typeface="Times New Roman" charset="0"/>
              </a:rPr>
              <a:t>Collect the top 12 stressor event categories and invited 30 volunteers to manually label the stressor events and stressor subjects of the tweets.</a:t>
            </a:r>
          </a:p>
          <a:p>
            <a:r>
              <a:rPr kumimoji="1" lang="en-US" altLang="zh-CN" sz="2400" b="1" dirty="0">
                <a:latin typeface="Times New Roman" charset="0"/>
                <a:ea typeface="Times New Roman" charset="0"/>
                <a:cs typeface="Times New Roman" charset="0"/>
              </a:rPr>
              <a:t>Dataset composition </a:t>
            </a:r>
          </a:p>
          <a:p>
            <a:pPr lvl="1"/>
            <a:r>
              <a:rPr kumimoji="1" lang="en-US" altLang="zh-CN" sz="2200" dirty="0">
                <a:latin typeface="Times New Roman" charset="0"/>
                <a:ea typeface="Times New Roman" charset="0"/>
                <a:cs typeface="Times New Roman" charset="0"/>
              </a:rPr>
              <a:t>Nearly 2,000 stressed</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posts,</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each</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with</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a</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stressor</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event</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label</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and</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a</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stressor</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subject</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label.</a:t>
            </a:r>
          </a:p>
          <a:p>
            <a:pPr lvl="1"/>
            <a:r>
              <a:rPr kumimoji="1" lang="en-US" altLang="zh-CN" sz="2200" dirty="0">
                <a:latin typeface="Times New Roman" charset="0"/>
                <a:ea typeface="Times New Roman" charset="0"/>
                <a:cs typeface="Times New Roman" charset="0"/>
              </a:rPr>
              <a:t>Randomly selected 600 non-stressed posts as</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negative samples</a:t>
            </a:r>
          </a:p>
          <a:p>
            <a:pPr lvl="1"/>
            <a:r>
              <a:rPr kumimoji="1" lang="en-US" altLang="zh-CN" sz="2200" dirty="0">
                <a:latin typeface="Times New Roman" charset="0"/>
                <a:ea typeface="Times New Roman" charset="0"/>
                <a:cs typeface="Times New Roman" charset="0"/>
              </a:rPr>
              <a:t>Each</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sample</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is</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a</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single</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tweet</a:t>
            </a:r>
          </a:p>
          <a:p>
            <a:pPr lvl="1"/>
            <a:endParaRPr kumimoji="1" lang="en-US" altLang="zh-CN" b="1" dirty="0">
              <a:latin typeface="Times New Roman" charset="0"/>
              <a:ea typeface="Times New Roman" charset="0"/>
              <a:cs typeface="Times New Roman" charset="0"/>
            </a:endParaRPr>
          </a:p>
          <a:p>
            <a:pPr lvl="1"/>
            <a:endParaRPr kumimoji="1" lang="zh-CN" altLang="en-US" b="1" dirty="0">
              <a:latin typeface="Times New Roman" charset="0"/>
              <a:ea typeface="Times New Roman" charset="0"/>
              <a:cs typeface="Times New Roman" charset="0"/>
            </a:endParaRPr>
          </a:p>
        </p:txBody>
      </p:sp>
      <p:sp>
        <p:nvSpPr>
          <p:cNvPr id="4" name="幻灯片编号占位符 3"/>
          <p:cNvSpPr>
            <a:spLocks noGrp="1"/>
          </p:cNvSpPr>
          <p:nvPr>
            <p:ph type="sldNum" sz="quarter" idx="12"/>
          </p:nvPr>
        </p:nvSpPr>
        <p:spPr/>
        <p:txBody>
          <a:bodyPr/>
          <a:lstStyle/>
          <a:p>
            <a:fld id="{15608683-CD8F-0443-93F2-32894688D9CD}" type="slidenum">
              <a:rPr lang="en-US" smtClean="0"/>
              <a:t>33</a:t>
            </a:fld>
            <a:endParaRPr lang="en-US"/>
          </a:p>
        </p:txBody>
      </p:sp>
      <p:sp>
        <p:nvSpPr>
          <p:cNvPr id="5" name="文本占位符 2"/>
          <p:cNvSpPr txBox="1">
            <a:spLocks/>
          </p:cNvSpPr>
          <p:nvPr/>
        </p:nvSpPr>
        <p:spPr>
          <a:xfrm>
            <a:off x="180594" y="6476559"/>
            <a:ext cx="8045961" cy="38144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7430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22002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sz="1600" dirty="0">
                <a:latin typeface="Times New Roman" charset="0"/>
                <a:ea typeface="Times New Roman" charset="0"/>
                <a:cs typeface="Times New Roman" charset="0"/>
              </a:rPr>
              <a:t>Lin &amp; </a:t>
            </a:r>
            <a:r>
              <a:rPr lang="en-US" altLang="zh-CN" sz="1600" dirty="0" err="1">
                <a:latin typeface="Times New Roman" charset="0"/>
                <a:ea typeface="Times New Roman" charset="0"/>
                <a:cs typeface="Times New Roman" charset="0"/>
              </a:rPr>
              <a:t>Jia</a:t>
            </a:r>
            <a:r>
              <a:rPr lang="en-US" altLang="zh-CN" sz="1600" dirty="0">
                <a:latin typeface="Times New Roman" charset="0"/>
                <a:ea typeface="Times New Roman" charset="0"/>
                <a:cs typeface="Times New Roman" charset="0"/>
              </a:rPr>
              <a:t>. </a:t>
            </a:r>
            <a:r>
              <a:rPr lang="en-US" altLang="zh-CN" sz="1600" dirty="0">
                <a:latin typeface="Times New Roman"/>
                <a:ea typeface="华文楷体" panose="02010600040101010101" pitchFamily="2" charset="-122"/>
                <a:cs typeface="Times New Roman"/>
              </a:rPr>
              <a:t>What does Social Media Say about Your Stress?  (IJCAI 16)</a:t>
            </a:r>
          </a:p>
        </p:txBody>
      </p:sp>
    </p:spTree>
    <p:extLst>
      <p:ext uri="{BB962C8B-B14F-4D97-AF65-F5344CB8AC3E}">
        <p14:creationId xmlns:p14="http://schemas.microsoft.com/office/powerpoint/2010/main" val="2143470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4685" y="210312"/>
            <a:ext cx="7772400" cy="1015556"/>
          </a:xfrm>
        </p:spPr>
        <p:txBody>
          <a:bodyPr/>
          <a:lstStyle/>
          <a:p>
            <a:r>
              <a:rPr kumimoji="1" lang="en-US" altLang="zh-CN" dirty="0"/>
              <a:t>Dataset</a:t>
            </a:r>
            <a:endParaRPr kumimoji="1" lang="zh-CN" altLang="en-US" dirty="0"/>
          </a:p>
        </p:txBody>
      </p:sp>
      <p:sp>
        <p:nvSpPr>
          <p:cNvPr id="4" name="幻灯片编号占位符 3"/>
          <p:cNvSpPr>
            <a:spLocks noGrp="1"/>
          </p:cNvSpPr>
          <p:nvPr>
            <p:ph type="sldNum" sz="quarter" idx="12"/>
          </p:nvPr>
        </p:nvSpPr>
        <p:spPr/>
        <p:txBody>
          <a:bodyPr/>
          <a:lstStyle/>
          <a:p>
            <a:fld id="{15608683-CD8F-0443-93F2-32894688D9CD}" type="slidenum">
              <a:rPr lang="en-US" smtClean="0"/>
              <a:t>34</a:t>
            </a:fld>
            <a:endParaRPr lang="en-US"/>
          </a:p>
        </p:txBody>
      </p:sp>
      <p:grpSp>
        <p:nvGrpSpPr>
          <p:cNvPr id="8" name="组合 7"/>
          <p:cNvGrpSpPr/>
          <p:nvPr/>
        </p:nvGrpSpPr>
        <p:grpSpPr>
          <a:xfrm>
            <a:off x="228594" y="1332016"/>
            <a:ext cx="8734812" cy="2798064"/>
            <a:chOff x="228594" y="1632465"/>
            <a:chExt cx="8734812" cy="2798064"/>
          </a:xfrm>
        </p:grpSpPr>
        <p:pic>
          <p:nvPicPr>
            <p:cNvPr id="9" name="Picture 4"/>
            <p:cNvPicPr>
              <a:picLocks noChangeAspect="1"/>
            </p:cNvPicPr>
            <p:nvPr/>
          </p:nvPicPr>
          <p:blipFill>
            <a:blip r:embed="rId3"/>
            <a:stretch>
              <a:fillRect/>
            </a:stretch>
          </p:blipFill>
          <p:spPr>
            <a:xfrm>
              <a:off x="228594" y="1632465"/>
              <a:ext cx="4132291" cy="2798064"/>
            </a:xfrm>
            <a:prstGeom prst="rect">
              <a:avLst/>
            </a:prstGeom>
          </p:spPr>
        </p:pic>
        <p:pic>
          <p:nvPicPr>
            <p:cNvPr id="10" name="Picture 5"/>
            <p:cNvPicPr>
              <a:picLocks noChangeAspect="1"/>
            </p:cNvPicPr>
            <p:nvPr/>
          </p:nvPicPr>
          <p:blipFill>
            <a:blip r:embed="rId4"/>
            <a:stretch>
              <a:fillRect/>
            </a:stretch>
          </p:blipFill>
          <p:spPr>
            <a:xfrm>
              <a:off x="4360885" y="2182736"/>
              <a:ext cx="4602521" cy="2026707"/>
            </a:xfrm>
            <a:prstGeom prst="rect">
              <a:avLst/>
            </a:prstGeom>
          </p:spPr>
        </p:pic>
      </p:grpSp>
      <p:graphicFrame>
        <p:nvGraphicFramePr>
          <p:cNvPr id="11" name="Table 4">
            <a:extLst>
              <a:ext uri="{FF2B5EF4-FFF2-40B4-BE49-F238E27FC236}">
                <a16:creationId xmlns:a16="http://schemas.microsoft.com/office/drawing/2014/main" id="{2E6FFB16-2EC7-9C49-BD1B-983ECE5952FE}"/>
              </a:ext>
            </a:extLst>
          </p:cNvPr>
          <p:cNvGraphicFramePr>
            <a:graphicFrameLocks noGrp="1"/>
          </p:cNvGraphicFramePr>
          <p:nvPr>
            <p:extLst>
              <p:ext uri="{D42A27DB-BD31-4B8C-83A1-F6EECF244321}">
                <p14:modId xmlns:p14="http://schemas.microsoft.com/office/powerpoint/2010/main" val="2922684862"/>
              </p:ext>
            </p:extLst>
          </p:nvPr>
        </p:nvGraphicFramePr>
        <p:xfrm>
          <a:off x="465254" y="4299899"/>
          <a:ext cx="8346381" cy="2489200"/>
        </p:xfrm>
        <a:graphic>
          <a:graphicData uri="http://schemas.openxmlformats.org/drawingml/2006/table">
            <a:tbl>
              <a:tblPr firstRow="1" bandRow="1">
                <a:tableStyleId>{5C22544A-7EE6-4342-B048-85BDC9FD1C3A}</a:tableStyleId>
              </a:tblPr>
              <a:tblGrid>
                <a:gridCol w="4777681">
                  <a:extLst>
                    <a:ext uri="{9D8B030D-6E8A-4147-A177-3AD203B41FA5}">
                      <a16:colId xmlns:a16="http://schemas.microsoft.com/office/drawing/2014/main" val="2069284623"/>
                    </a:ext>
                  </a:extLst>
                </a:gridCol>
                <a:gridCol w="1219200">
                  <a:extLst>
                    <a:ext uri="{9D8B030D-6E8A-4147-A177-3AD203B41FA5}">
                      <a16:colId xmlns:a16="http://schemas.microsoft.com/office/drawing/2014/main" val="3117588588"/>
                    </a:ext>
                  </a:extLst>
                </a:gridCol>
                <a:gridCol w="1346200">
                  <a:extLst>
                    <a:ext uri="{9D8B030D-6E8A-4147-A177-3AD203B41FA5}">
                      <a16:colId xmlns:a16="http://schemas.microsoft.com/office/drawing/2014/main" val="606902121"/>
                    </a:ext>
                  </a:extLst>
                </a:gridCol>
                <a:gridCol w="1003300">
                  <a:extLst>
                    <a:ext uri="{9D8B030D-6E8A-4147-A177-3AD203B41FA5}">
                      <a16:colId xmlns:a16="http://schemas.microsoft.com/office/drawing/2014/main" val="60060591"/>
                    </a:ext>
                  </a:extLst>
                </a:gridCol>
              </a:tblGrid>
              <a:tr h="370840">
                <a:tc>
                  <a:txBody>
                    <a:bodyPr/>
                    <a:lstStyle/>
                    <a:p>
                      <a:pPr algn="ctr"/>
                      <a:r>
                        <a:rPr lang="en-US" dirty="0"/>
                        <a:t>Example Text</a:t>
                      </a:r>
                    </a:p>
                  </a:txBody>
                  <a:tcPr/>
                </a:tc>
                <a:tc>
                  <a:txBody>
                    <a:bodyPr/>
                    <a:lstStyle/>
                    <a:p>
                      <a:pPr algn="ctr"/>
                      <a:r>
                        <a:rPr lang="en-US" dirty="0"/>
                        <a:t>Subject</a:t>
                      </a:r>
                    </a:p>
                  </a:txBody>
                  <a:tcPr/>
                </a:tc>
                <a:tc>
                  <a:txBody>
                    <a:bodyPr/>
                    <a:lstStyle/>
                    <a:p>
                      <a:pPr algn="ctr"/>
                      <a:r>
                        <a:rPr lang="en-US" dirty="0"/>
                        <a:t>Events</a:t>
                      </a:r>
                    </a:p>
                  </a:txBody>
                  <a:tcPr/>
                </a:tc>
                <a:tc>
                  <a:txBody>
                    <a:bodyPr/>
                    <a:lstStyle/>
                    <a:p>
                      <a:pPr algn="ctr"/>
                      <a:r>
                        <a:rPr lang="en-US" dirty="0"/>
                        <a:t>Score</a:t>
                      </a:r>
                    </a:p>
                  </a:txBody>
                  <a:tcPr/>
                </a:tc>
                <a:extLst>
                  <a:ext uri="{0D108BD9-81ED-4DB2-BD59-A6C34878D82A}">
                    <a16:rowId xmlns:a16="http://schemas.microsoft.com/office/drawing/2014/main" val="856351824"/>
                  </a:ext>
                </a:extLst>
              </a:tr>
              <a:tr h="185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My sister give birth to a child today.</a:t>
                      </a:r>
                    </a:p>
                  </a:txBody>
                  <a:tcPr/>
                </a:tc>
                <a:tc>
                  <a:txBody>
                    <a:bodyPr/>
                    <a:lstStyle/>
                    <a:p>
                      <a:pPr algn="ctr"/>
                      <a:r>
                        <a:rPr lang="en-US" dirty="0"/>
                        <a:t>Relative</a:t>
                      </a:r>
                    </a:p>
                  </a:txBody>
                  <a:tcPr/>
                </a:tc>
                <a:tc>
                  <a:txBody>
                    <a:bodyPr/>
                    <a:lstStyle/>
                    <a:p>
                      <a:pPr algn="ctr"/>
                      <a:r>
                        <a:rPr lang="en-US" dirty="0"/>
                        <a:t>Marriage</a:t>
                      </a:r>
                    </a:p>
                  </a:txBody>
                  <a:tcPr/>
                </a:tc>
                <a:tc>
                  <a:txBody>
                    <a:bodyPr/>
                    <a:lstStyle/>
                    <a:p>
                      <a:pPr algn="ctr"/>
                      <a:r>
                        <a:rPr lang="en-US" dirty="0"/>
                        <a:t>39</a:t>
                      </a:r>
                    </a:p>
                  </a:txBody>
                  <a:tcPr/>
                </a:tc>
                <a:extLst>
                  <a:ext uri="{0D108BD9-81ED-4DB2-BD59-A6C34878D82A}">
                    <a16:rowId xmlns:a16="http://schemas.microsoft.com/office/drawing/2014/main" val="1698866810"/>
                  </a:ext>
                </a:extLst>
              </a:tr>
              <a:tr h="370840">
                <a:tc>
                  <a:txBody>
                    <a:bodyPr/>
                    <a:lstStyle/>
                    <a:p>
                      <a:pPr algn="ctr"/>
                      <a:r>
                        <a:rPr lang="en-US" dirty="0"/>
                        <a:t>I am very angry about my boss!</a:t>
                      </a:r>
                    </a:p>
                  </a:txBody>
                  <a:tcPr/>
                </a:tc>
                <a:tc>
                  <a:txBody>
                    <a:bodyPr/>
                    <a:lstStyle/>
                    <a:p>
                      <a:pPr algn="ctr"/>
                      <a:r>
                        <a:rPr lang="en-US" dirty="0"/>
                        <a:t>I</a:t>
                      </a:r>
                    </a:p>
                  </a:txBody>
                  <a:tcPr/>
                </a:tc>
                <a:tc>
                  <a:txBody>
                    <a:bodyPr/>
                    <a:lstStyle/>
                    <a:p>
                      <a:pPr algn="ctr"/>
                      <a:r>
                        <a:rPr lang="en-US" dirty="0"/>
                        <a:t>Blamed</a:t>
                      </a:r>
                    </a:p>
                  </a:txBody>
                  <a:tcPr/>
                </a:tc>
                <a:tc>
                  <a:txBody>
                    <a:bodyPr/>
                    <a:lstStyle/>
                    <a:p>
                      <a:pPr algn="ctr"/>
                      <a:r>
                        <a:rPr lang="en-US" dirty="0"/>
                        <a:t>23</a:t>
                      </a:r>
                    </a:p>
                  </a:txBody>
                  <a:tcPr/>
                </a:tc>
                <a:extLst>
                  <a:ext uri="{0D108BD9-81ED-4DB2-BD59-A6C34878D82A}">
                    <a16:rowId xmlns:a16="http://schemas.microsoft.com/office/drawing/2014/main" val="2696002625"/>
                  </a:ext>
                </a:extLst>
              </a:tr>
              <a:tr h="370840">
                <a:tc>
                  <a:txBody>
                    <a:bodyPr/>
                    <a:lstStyle/>
                    <a:p>
                      <a:pPr algn="ctr"/>
                      <a:r>
                        <a:rPr lang="en-US" dirty="0"/>
                        <a:t>My wife passed away in accident recently.</a:t>
                      </a:r>
                    </a:p>
                  </a:txBody>
                  <a:tcPr/>
                </a:tc>
                <a:tc>
                  <a:txBody>
                    <a:bodyPr/>
                    <a:lstStyle/>
                    <a:p>
                      <a:pPr algn="ctr"/>
                      <a:r>
                        <a:rPr lang="en-US" dirty="0"/>
                        <a:t>Spouse</a:t>
                      </a:r>
                    </a:p>
                  </a:txBody>
                  <a:tcPr/>
                </a:tc>
                <a:tc>
                  <a:txBody>
                    <a:bodyPr/>
                    <a:lstStyle/>
                    <a:p>
                      <a:pPr algn="ctr"/>
                      <a:r>
                        <a:rPr lang="en-US" dirty="0"/>
                        <a:t>Death</a:t>
                      </a:r>
                    </a:p>
                  </a:txBody>
                  <a:tcPr/>
                </a:tc>
                <a:tc>
                  <a:txBody>
                    <a:bodyPr/>
                    <a:lstStyle/>
                    <a:p>
                      <a:pPr algn="ctr"/>
                      <a:r>
                        <a:rPr lang="en-US" dirty="0"/>
                        <a:t>100</a:t>
                      </a:r>
                    </a:p>
                  </a:txBody>
                  <a:tcPr/>
                </a:tc>
                <a:extLst>
                  <a:ext uri="{0D108BD9-81ED-4DB2-BD59-A6C34878D82A}">
                    <a16:rowId xmlns:a16="http://schemas.microsoft.com/office/drawing/2014/main" val="3030904361"/>
                  </a:ext>
                </a:extLst>
              </a:tr>
              <a:tr h="370840">
                <a:tc>
                  <a:txBody>
                    <a:bodyPr/>
                    <a:lstStyle/>
                    <a:p>
                      <a:pPr algn="ctr"/>
                      <a:r>
                        <a:rPr lang="en-US" dirty="0"/>
                        <a:t>My daughter caught flu this week.</a:t>
                      </a:r>
                    </a:p>
                  </a:txBody>
                  <a:tcPr/>
                </a:tc>
                <a:tc>
                  <a:txBody>
                    <a:bodyPr/>
                    <a:lstStyle/>
                    <a:p>
                      <a:pPr algn="ctr"/>
                      <a:r>
                        <a:rPr lang="en-US" altLang="zh-CN" dirty="0"/>
                        <a:t>Family</a:t>
                      </a:r>
                      <a:endParaRPr lang="en-US" dirty="0"/>
                    </a:p>
                  </a:txBody>
                  <a:tcPr/>
                </a:tc>
                <a:tc>
                  <a:txBody>
                    <a:bodyPr/>
                    <a:lstStyle/>
                    <a:p>
                      <a:pPr algn="ctr"/>
                      <a:r>
                        <a:rPr lang="en-US" dirty="0"/>
                        <a:t>Illness</a:t>
                      </a:r>
                    </a:p>
                  </a:txBody>
                  <a:tcPr/>
                </a:tc>
                <a:tc>
                  <a:txBody>
                    <a:bodyPr/>
                    <a:lstStyle/>
                    <a:p>
                      <a:pPr algn="ctr"/>
                      <a:r>
                        <a:rPr lang="en-US" dirty="0"/>
                        <a:t>45</a:t>
                      </a:r>
                    </a:p>
                  </a:txBody>
                  <a:tcPr/>
                </a:tc>
                <a:extLst>
                  <a:ext uri="{0D108BD9-81ED-4DB2-BD59-A6C34878D82A}">
                    <a16:rowId xmlns:a16="http://schemas.microsoft.com/office/drawing/2014/main" val="4254722146"/>
                  </a:ext>
                </a:extLst>
              </a:tr>
              <a:tr h="370840">
                <a:tc>
                  <a:txBody>
                    <a:bodyPr/>
                    <a:lstStyle/>
                    <a:p>
                      <a:pPr algn="ctr"/>
                      <a:r>
                        <a:rPr lang="en-US" dirty="0"/>
                        <a:t>One of my roommate failed in the exam.</a:t>
                      </a:r>
                    </a:p>
                  </a:txBody>
                  <a:tcPr/>
                </a:tc>
                <a:tc>
                  <a:txBody>
                    <a:bodyPr/>
                    <a:lstStyle/>
                    <a:p>
                      <a:pPr algn="ctr"/>
                      <a:r>
                        <a:rPr lang="en-US" dirty="0"/>
                        <a:t>Friend</a:t>
                      </a:r>
                    </a:p>
                  </a:txBody>
                  <a:tcPr/>
                </a:tc>
                <a:tc>
                  <a:txBody>
                    <a:bodyPr/>
                    <a:lstStyle/>
                    <a:p>
                      <a:pPr algn="ctr"/>
                      <a:r>
                        <a:rPr lang="en-US" dirty="0"/>
                        <a:t>School</a:t>
                      </a:r>
                    </a:p>
                  </a:txBody>
                  <a:tcPr/>
                </a:tc>
                <a:tc>
                  <a:txBody>
                    <a:bodyPr/>
                    <a:lstStyle/>
                    <a:p>
                      <a:pPr algn="ctr"/>
                      <a:r>
                        <a:rPr lang="en-US" dirty="0"/>
                        <a:t>26</a:t>
                      </a:r>
                    </a:p>
                  </a:txBody>
                  <a:tcPr/>
                </a:tc>
                <a:extLst>
                  <a:ext uri="{0D108BD9-81ED-4DB2-BD59-A6C34878D82A}">
                    <a16:rowId xmlns:a16="http://schemas.microsoft.com/office/drawing/2014/main" val="542136850"/>
                  </a:ext>
                </a:extLst>
              </a:tr>
            </a:tbl>
          </a:graphicData>
        </a:graphic>
      </p:graphicFrame>
    </p:spTree>
    <p:extLst>
      <p:ext uri="{BB962C8B-B14F-4D97-AF65-F5344CB8AC3E}">
        <p14:creationId xmlns:p14="http://schemas.microsoft.com/office/powerpoint/2010/main" val="220442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772400" cy="1609344"/>
          </a:xfrm>
        </p:spPr>
        <p:txBody>
          <a:bodyPr/>
          <a:lstStyle/>
          <a:p>
            <a:r>
              <a:rPr lang="en-US" altLang="zh-CN" sz="4400" dirty="0">
                <a:latin typeface="Times New Roman"/>
                <a:ea typeface="华文新魏" charset="0"/>
                <a:cs typeface="Times New Roman"/>
              </a:rPr>
              <a:t>Hybrid model combining multi-task learning with CNN</a:t>
            </a:r>
            <a:endParaRPr kumimoji="1" lang="zh-CN" altLang="en-US" dirty="0"/>
          </a:p>
        </p:txBody>
      </p:sp>
      <p:sp>
        <p:nvSpPr>
          <p:cNvPr id="4" name="幻灯片编号占位符 3"/>
          <p:cNvSpPr>
            <a:spLocks noGrp="1"/>
          </p:cNvSpPr>
          <p:nvPr>
            <p:ph type="sldNum" sz="quarter" idx="12"/>
          </p:nvPr>
        </p:nvSpPr>
        <p:spPr/>
        <p:txBody>
          <a:bodyPr/>
          <a:lstStyle/>
          <a:p>
            <a:fld id="{15608683-CD8F-0443-93F2-32894688D9CD}" type="slidenum">
              <a:rPr lang="en-US" smtClean="0"/>
              <a:t>35</a:t>
            </a:fld>
            <a:endParaRPr lang="en-US"/>
          </a:p>
        </p:txBody>
      </p:sp>
      <p:pic>
        <p:nvPicPr>
          <p:cNvPr id="5" name="Picture 1"/>
          <p:cNvPicPr>
            <a:picLocks noGrp="1" noChangeAspect="1"/>
          </p:cNvPicPr>
          <p:nvPr>
            <p:ph idx="1"/>
          </p:nvPr>
        </p:nvPicPr>
        <p:blipFill>
          <a:blip r:embed="rId3"/>
          <a:stretch>
            <a:fillRect/>
          </a:stretch>
        </p:blipFill>
        <p:spPr>
          <a:xfrm>
            <a:off x="305021" y="1609344"/>
            <a:ext cx="8658385" cy="2998724"/>
          </a:xfrm>
          <a:prstGeom prst="rect">
            <a:avLst/>
          </a:prstGeom>
        </p:spPr>
      </p:pic>
      <p:sp>
        <p:nvSpPr>
          <p:cNvPr id="6" name="文本占位符 2"/>
          <p:cNvSpPr txBox="1">
            <a:spLocks/>
          </p:cNvSpPr>
          <p:nvPr/>
        </p:nvSpPr>
        <p:spPr>
          <a:xfrm>
            <a:off x="180594" y="6476559"/>
            <a:ext cx="8045961" cy="38144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7430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22002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sz="1600" dirty="0">
                <a:latin typeface="Times New Roman" charset="0"/>
                <a:ea typeface="Times New Roman" charset="0"/>
                <a:cs typeface="Times New Roman" charset="0"/>
              </a:rPr>
              <a:t>Lin &amp; </a:t>
            </a:r>
            <a:r>
              <a:rPr lang="en-US" altLang="zh-CN" sz="1600" dirty="0" err="1">
                <a:latin typeface="Times New Roman" charset="0"/>
                <a:ea typeface="Times New Roman" charset="0"/>
                <a:cs typeface="Times New Roman" charset="0"/>
              </a:rPr>
              <a:t>Jia</a:t>
            </a:r>
            <a:r>
              <a:rPr lang="en-US" altLang="zh-CN" sz="1600" dirty="0">
                <a:latin typeface="Times New Roman" charset="0"/>
                <a:ea typeface="Times New Roman" charset="0"/>
                <a:cs typeface="Times New Roman" charset="0"/>
              </a:rPr>
              <a:t>. </a:t>
            </a:r>
            <a:r>
              <a:rPr lang="en-US" altLang="zh-CN" sz="1600" dirty="0">
                <a:latin typeface="Times New Roman"/>
                <a:ea typeface="华文楷体" panose="02010600040101010101" pitchFamily="2" charset="-122"/>
                <a:cs typeface="Times New Roman"/>
              </a:rPr>
              <a:t>What does Social Media Say about Your Stress?  (IJCAI 16)</a:t>
            </a:r>
          </a:p>
        </p:txBody>
      </p:sp>
      <p:sp>
        <p:nvSpPr>
          <p:cNvPr id="3" name="矩形 2"/>
          <p:cNvSpPr/>
          <p:nvPr/>
        </p:nvSpPr>
        <p:spPr>
          <a:xfrm>
            <a:off x="305020" y="4791585"/>
            <a:ext cx="8838979" cy="1477328"/>
          </a:xfrm>
          <a:prstGeom prst="rect">
            <a:avLst/>
          </a:prstGeom>
        </p:spPr>
        <p:txBody>
          <a:bodyPr wrap="square">
            <a:spAutoFit/>
          </a:bodyPr>
          <a:lstStyle/>
          <a:p>
            <a:pPr lvl="0">
              <a:defRPr/>
            </a:pPr>
            <a:r>
              <a:rPr lang="en-US" altLang="zh-CN" dirty="0"/>
              <a:t>1) Description component that extracts features from input tweets; </a:t>
            </a:r>
          </a:p>
          <a:p>
            <a:pPr lvl="0">
              <a:defRPr/>
            </a:pPr>
            <a:r>
              <a:rPr lang="en-US" altLang="zh-CN" dirty="0"/>
              <a:t>2) Detection component that integrates handcrafted and CNN features with Multi-Task Learning (MTL) for stress or event and subject detection;</a:t>
            </a:r>
          </a:p>
          <a:p>
            <a:pPr lvl="0">
              <a:defRPr/>
            </a:pPr>
            <a:r>
              <a:rPr lang="en-US" altLang="zh-CN" dirty="0"/>
              <a:t>3) Measurement component leveraging a psychological stress scale to estimate the stressor and the corresponding stress level.</a:t>
            </a:r>
          </a:p>
        </p:txBody>
      </p:sp>
    </p:spTree>
    <p:extLst>
      <p:ext uri="{BB962C8B-B14F-4D97-AF65-F5344CB8AC3E}">
        <p14:creationId xmlns:p14="http://schemas.microsoft.com/office/powerpoint/2010/main" val="651783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编号占位符 3"/>
          <p:cNvSpPr>
            <a:spLocks noGrp="1"/>
          </p:cNvSpPr>
          <p:nvPr>
            <p:ph type="sldNum" sz="quarter" idx="4294967295"/>
          </p:nvPr>
        </p:nvSpPr>
        <p:spPr>
          <a:xfrm>
            <a:off x="8474019" y="6268577"/>
            <a:ext cx="480060" cy="365125"/>
          </a:xfrm>
          <a:prstGeom prst="rect">
            <a:avLst/>
          </a:prstGeom>
        </p:spPr>
        <p:txBody>
          <a:bodyPr/>
          <a:lstStyle/>
          <a:p>
            <a:r>
              <a:rPr lang="en-US" altLang="zh-CN" sz="1100" dirty="0">
                <a:solidFill>
                  <a:schemeClr val="bg1"/>
                </a:solidFill>
                <a:latin typeface="Century Gothic" charset="0"/>
                <a:ea typeface="Century Gothic" charset="0"/>
                <a:cs typeface="Century Gothic" charset="0"/>
              </a:rPr>
              <a:t>51</a:t>
            </a:r>
            <a:endParaRPr lang="en-US" dirty="0">
              <a:solidFill>
                <a:schemeClr val="bg1"/>
              </a:solidFill>
              <a:latin typeface="Century Gothic" charset="0"/>
              <a:ea typeface="Century Gothic" charset="0"/>
              <a:cs typeface="Century Gothic" charset="0"/>
            </a:endParaRPr>
          </a:p>
        </p:txBody>
      </p:sp>
      <p:sp>
        <p:nvSpPr>
          <p:cNvPr id="11" name="标题 1"/>
          <p:cNvSpPr>
            <a:spLocks noGrp="1"/>
          </p:cNvSpPr>
          <p:nvPr>
            <p:ph type="title"/>
          </p:nvPr>
        </p:nvSpPr>
        <p:spPr>
          <a:xfrm>
            <a:off x="674631" y="334658"/>
            <a:ext cx="7772400" cy="835357"/>
          </a:xfrm>
        </p:spPr>
        <p:txBody>
          <a:bodyPr>
            <a:noAutofit/>
          </a:bodyPr>
          <a:lstStyle/>
          <a:p>
            <a:r>
              <a:rPr kumimoji="1" lang="en-US" altLang="zh-CN" sz="3800" dirty="0">
                <a:latin typeface="Century Gothic" charset="0"/>
                <a:ea typeface="Century Gothic" charset="0"/>
                <a:cs typeface="Century Gothic" charset="0"/>
              </a:rPr>
              <a:t>Performance</a:t>
            </a:r>
            <a:endParaRPr kumimoji="1" lang="zh-CN" altLang="en-US" sz="3800" dirty="0">
              <a:latin typeface="Century Gothic" charset="0"/>
              <a:ea typeface="Century Gothic" charset="0"/>
              <a:cs typeface="Century Gothic"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36" y="1412347"/>
            <a:ext cx="3877924" cy="2139053"/>
          </a:xfrm>
          <a:prstGeom prst="rect">
            <a:avLst/>
          </a:prstGeom>
        </p:spPr>
      </p:pic>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2402" t="15871" r="6294" b="7434"/>
          <a:stretch/>
        </p:blipFill>
        <p:spPr>
          <a:xfrm>
            <a:off x="385763" y="1406449"/>
            <a:ext cx="4029075" cy="2118667"/>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763" y="3920732"/>
            <a:ext cx="3989104" cy="2497175"/>
          </a:xfrm>
          <a:prstGeom prst="rect">
            <a:avLst/>
          </a:prstGeom>
        </p:spPr>
      </p:pic>
      <p:sp>
        <p:nvSpPr>
          <p:cNvPr id="9" name="矩形 8"/>
          <p:cNvSpPr/>
          <p:nvPr/>
        </p:nvSpPr>
        <p:spPr>
          <a:xfrm>
            <a:off x="734619" y="3469515"/>
            <a:ext cx="3331361" cy="369332"/>
          </a:xfrm>
          <a:prstGeom prst="rect">
            <a:avLst/>
          </a:prstGeom>
        </p:spPr>
        <p:txBody>
          <a:bodyPr wrap="none">
            <a:spAutoFit/>
          </a:bodyPr>
          <a:lstStyle/>
          <a:p>
            <a:r>
              <a:rPr lang="en-US" altLang="zh-CN" dirty="0"/>
              <a:t>(a) Stressor Event Detection</a:t>
            </a:r>
            <a:endParaRPr lang="zh-CN" altLang="en-US" dirty="0"/>
          </a:p>
        </p:txBody>
      </p:sp>
      <p:sp>
        <p:nvSpPr>
          <p:cNvPr id="10" name="矩形 9"/>
          <p:cNvSpPr/>
          <p:nvPr/>
        </p:nvSpPr>
        <p:spPr>
          <a:xfrm>
            <a:off x="4905677" y="3469515"/>
            <a:ext cx="3541354" cy="369332"/>
          </a:xfrm>
          <a:prstGeom prst="rect">
            <a:avLst/>
          </a:prstGeom>
        </p:spPr>
        <p:txBody>
          <a:bodyPr wrap="none">
            <a:spAutoFit/>
          </a:bodyPr>
          <a:lstStyle/>
          <a:p>
            <a:r>
              <a:rPr lang="zh-CN" altLang="en-US" dirty="0"/>
              <a:t>(b) Stressor Subject Detection</a:t>
            </a:r>
          </a:p>
        </p:txBody>
      </p:sp>
      <p:sp>
        <p:nvSpPr>
          <p:cNvPr id="12" name="矩形 11"/>
          <p:cNvSpPr/>
          <p:nvPr/>
        </p:nvSpPr>
        <p:spPr>
          <a:xfrm>
            <a:off x="642499" y="6352716"/>
            <a:ext cx="3475631" cy="369332"/>
          </a:xfrm>
          <a:prstGeom prst="rect">
            <a:avLst/>
          </a:prstGeom>
        </p:spPr>
        <p:txBody>
          <a:bodyPr wrap="none">
            <a:spAutoFit/>
          </a:bodyPr>
          <a:lstStyle/>
          <a:p>
            <a:r>
              <a:rPr lang="en-US" altLang="zh-CN"/>
              <a:t>(c) Stress Level Measurement</a:t>
            </a:r>
            <a:endParaRPr lang="zh-CN" altLang="en-US" dirty="0"/>
          </a:p>
        </p:txBody>
      </p:sp>
      <p:sp>
        <p:nvSpPr>
          <p:cNvPr id="2" name="矩形 1"/>
          <p:cNvSpPr/>
          <p:nvPr/>
        </p:nvSpPr>
        <p:spPr>
          <a:xfrm>
            <a:off x="4560831" y="4387251"/>
            <a:ext cx="4610556" cy="1477328"/>
          </a:xfrm>
          <a:prstGeom prst="rect">
            <a:avLst/>
          </a:prstGeom>
        </p:spPr>
        <p:txBody>
          <a:bodyPr wrap="square">
            <a:spAutoFit/>
          </a:bodyPr>
          <a:lstStyle/>
          <a:p>
            <a:pPr algn="ctr"/>
            <a:r>
              <a:rPr lang="en-US" altLang="zh-CN" b="1" dirty="0"/>
              <a:t>F1-Measure</a:t>
            </a:r>
          </a:p>
          <a:p>
            <a:pPr marL="285750" indent="-285750">
              <a:buFont typeface="Arial" charset="0"/>
              <a:buChar char="•"/>
            </a:pPr>
            <a:endParaRPr lang="en-US" altLang="zh-CN" dirty="0"/>
          </a:p>
          <a:p>
            <a:pPr marL="285750" indent="-285750">
              <a:buFont typeface="Arial" charset="0"/>
              <a:buChar char="•"/>
            </a:pPr>
            <a:r>
              <a:rPr lang="en-US" altLang="zh-CN" dirty="0"/>
              <a:t>Stressor Event Detection: 90%</a:t>
            </a:r>
          </a:p>
          <a:p>
            <a:pPr marL="285750" indent="-285750">
              <a:buFont typeface="Arial" charset="0"/>
              <a:buChar char="•"/>
            </a:pPr>
            <a:r>
              <a:rPr lang="en-US" altLang="zh-CN" dirty="0"/>
              <a:t>Stressor Subject Detection: 81%</a:t>
            </a:r>
          </a:p>
          <a:p>
            <a:endParaRPr lang="zh-CN" altLang="en-US" dirty="0"/>
          </a:p>
        </p:txBody>
      </p:sp>
    </p:spTree>
    <p:custDataLst>
      <p:tags r:id="rId1"/>
    </p:custDataLst>
    <p:extLst>
      <p:ext uri="{BB962C8B-B14F-4D97-AF65-F5344CB8AC3E}">
        <p14:creationId xmlns:p14="http://schemas.microsoft.com/office/powerpoint/2010/main" val="223721409"/>
      </p:ext>
    </p:extLst>
  </p:cSld>
  <p:clrMapOvr>
    <a:masterClrMapping/>
  </p:clrMapOvr>
  <mc:AlternateContent xmlns:mc="http://schemas.openxmlformats.org/markup-compatibility/2006" xmlns:p14="http://schemas.microsoft.com/office/powerpoint/2010/main">
    <mc:Choice Requires="p14">
      <p:transition spd="slow" p14:dur="2000" advTm="43479"/>
    </mc:Choice>
    <mc:Fallback xmlns="">
      <p:transition xmlns:p14="http://schemas.microsoft.com/office/powerpoint/2010/main" spd="slow" advTm="4347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sz="5400" dirty="0"/>
              <a:t>Research 3</a:t>
            </a:r>
            <a:r>
              <a:rPr kumimoji="1" lang="zh-CN" altLang="en-US" sz="5400" dirty="0"/>
              <a:t>：</a:t>
            </a:r>
            <a:r>
              <a:rPr kumimoji="1" lang="en-US" altLang="zh-CN" sz="5400" dirty="0"/>
              <a:t>Depression Detection via Harvesting Social Media</a:t>
            </a:r>
            <a:endParaRPr kumimoji="1" lang="zh-CN" altLang="en-US" sz="5400" dirty="0"/>
          </a:p>
        </p:txBody>
      </p:sp>
      <p:sp>
        <p:nvSpPr>
          <p:cNvPr id="4" name="幻灯片编号占位符 3"/>
          <p:cNvSpPr>
            <a:spLocks noGrp="1"/>
          </p:cNvSpPr>
          <p:nvPr>
            <p:ph type="sldNum" sz="quarter" idx="12"/>
          </p:nvPr>
        </p:nvSpPr>
        <p:spPr/>
        <p:txBody>
          <a:bodyPr/>
          <a:lstStyle/>
          <a:p>
            <a:fld id="{15608683-CD8F-0443-93F2-32894688D9CD}" type="slidenum">
              <a:rPr lang="en-US" smtClean="0"/>
              <a:t>37</a:t>
            </a:fld>
            <a:endParaRPr lang="en-US"/>
          </a:p>
        </p:txBody>
      </p:sp>
    </p:spTree>
    <p:extLst>
      <p:ext uri="{BB962C8B-B14F-4D97-AF65-F5344CB8AC3E}">
        <p14:creationId xmlns:p14="http://schemas.microsoft.com/office/powerpoint/2010/main" val="3088156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8052"/>
            <a:ext cx="7772400" cy="1609344"/>
          </a:xfrm>
        </p:spPr>
        <p:txBody>
          <a:bodyPr/>
          <a:lstStyle/>
          <a:p>
            <a:r>
              <a:rPr kumimoji="1" lang="en-US" altLang="zh-CN" dirty="0"/>
              <a:t>Motivation</a:t>
            </a:r>
            <a:endParaRPr kumimoji="1" lang="zh-CN" altLang="en-US" dirty="0"/>
          </a:p>
        </p:txBody>
      </p:sp>
      <p:sp>
        <p:nvSpPr>
          <p:cNvPr id="3" name="内容占位符 2"/>
          <p:cNvSpPr>
            <a:spLocks noGrp="1"/>
          </p:cNvSpPr>
          <p:nvPr>
            <p:ph idx="1"/>
          </p:nvPr>
        </p:nvSpPr>
        <p:spPr>
          <a:xfrm>
            <a:off x="685800" y="1413836"/>
            <a:ext cx="8118566" cy="4736593"/>
          </a:xfrm>
        </p:spPr>
        <p:txBody>
          <a:bodyPr>
            <a:normAutofit/>
          </a:bodyPr>
          <a:lstStyle/>
          <a:p>
            <a:pPr>
              <a:buFont typeface="Arial" charset="0"/>
              <a:buChar char="•"/>
              <a:defRPr>
                <a:latin typeface="Times New Roman"/>
                <a:ea typeface="Times New Roman"/>
                <a:cs typeface="Times New Roman"/>
                <a:sym typeface="Times New Roman"/>
              </a:defRPr>
            </a:pPr>
            <a:r>
              <a:rPr lang="en-US" altLang="zh-CN" sz="2400" dirty="0">
                <a:latin typeface="Times New Roman" charset="0"/>
                <a:ea typeface="Times New Roman" charset="0"/>
                <a:cs typeface="Times New Roman" charset="0"/>
              </a:rPr>
              <a:t>Depression is a leading cause of disability worldwide</a:t>
            </a:r>
            <a:endParaRPr lang="en-US" altLang="zh-CN" sz="2400" dirty="0"/>
          </a:p>
          <a:p>
            <a:pPr lvl="1">
              <a:buFont typeface="Arial" charset="0"/>
              <a:buChar char="•"/>
              <a:defRPr>
                <a:latin typeface="Times New Roman"/>
                <a:ea typeface="Times New Roman"/>
                <a:cs typeface="Times New Roman"/>
                <a:sym typeface="Times New Roman"/>
              </a:defRPr>
            </a:pPr>
            <a:r>
              <a:rPr kumimoji="1" lang="en-US" altLang="zh-CN" sz="2000" dirty="0">
                <a:ea typeface="宋体" charset="-122"/>
              </a:rPr>
              <a:t>350 million people of all ages suffer from depression</a:t>
            </a:r>
            <a:endParaRPr lang="en-US" altLang="zh-CN" sz="2000" dirty="0"/>
          </a:p>
          <a:p>
            <a:pPr>
              <a:buFont typeface="Arial" charset="0"/>
              <a:buChar char="•"/>
              <a:defRPr>
                <a:latin typeface="Times New Roman"/>
                <a:ea typeface="Times New Roman"/>
                <a:cs typeface="Times New Roman"/>
                <a:sym typeface="Times New Roman"/>
              </a:defRPr>
            </a:pPr>
            <a:r>
              <a:rPr lang="en-US" altLang="zh-CN" sz="2400" b="1" dirty="0">
                <a:solidFill>
                  <a:srgbClr val="FF0000"/>
                </a:solidFill>
                <a:latin typeface="Times New Roman" charset="0"/>
                <a:ea typeface="Times New Roman" charset="0"/>
                <a:cs typeface="Times New Roman" charset="0"/>
              </a:rPr>
              <a:t>Clinical diagnosis is effective</a:t>
            </a:r>
            <a:endParaRPr lang="en-US" altLang="zh-CN" sz="2400" b="1" dirty="0">
              <a:solidFill>
                <a:srgbClr val="FF0000"/>
              </a:solidFill>
            </a:endParaRPr>
          </a:p>
          <a:p>
            <a:pPr lvl="1">
              <a:buFont typeface="Arial" charset="0"/>
              <a:buChar char="•"/>
              <a:defRPr>
                <a:latin typeface="Times New Roman"/>
                <a:ea typeface="Times New Roman"/>
                <a:cs typeface="Times New Roman"/>
                <a:sym typeface="Times New Roman"/>
              </a:defRPr>
            </a:pPr>
            <a:r>
              <a:rPr lang="en-US" altLang="zh-CN" sz="2000" dirty="0">
                <a:latin typeface="Times New Roman" charset="0"/>
                <a:ea typeface="Times New Roman" charset="0"/>
                <a:cs typeface="Times New Roman" charset="0"/>
              </a:rPr>
              <a:t>Make face-to-face interviews referring to DSM criteria</a:t>
            </a:r>
            <a:endParaRPr lang="en-US" altLang="zh-CN" sz="2000" dirty="0"/>
          </a:p>
          <a:p>
            <a:pPr lvl="1">
              <a:buFont typeface="Arial" charset="0"/>
              <a:buChar char="•"/>
              <a:defRPr>
                <a:latin typeface="Times New Roman"/>
                <a:ea typeface="Times New Roman"/>
                <a:cs typeface="Times New Roman"/>
                <a:sym typeface="Times New Roman"/>
              </a:defRPr>
            </a:pPr>
            <a:r>
              <a:rPr lang="en-US" altLang="zh-CN" sz="2000" dirty="0"/>
              <a:t>Nine classes of depression symptoms are deﬁned in the criteria, describing the distinguishing behaviors on daily lives</a:t>
            </a:r>
          </a:p>
          <a:p>
            <a:pPr>
              <a:buFont typeface="Arial" charset="0"/>
              <a:buChar char="•"/>
              <a:defRPr>
                <a:latin typeface="Times New Roman"/>
                <a:ea typeface="Times New Roman"/>
                <a:cs typeface="Times New Roman"/>
                <a:sym typeface="Times New Roman"/>
              </a:defRPr>
            </a:pPr>
            <a:r>
              <a:rPr lang="en-US" altLang="zh-CN" sz="2400" b="1" dirty="0">
                <a:solidFill>
                  <a:srgbClr val="FF0000"/>
                </a:solidFill>
                <a:latin typeface="Times New Roman" charset="0"/>
                <a:ea typeface="Times New Roman" charset="0"/>
                <a:cs typeface="Times New Roman" charset="0"/>
              </a:rPr>
              <a:t>But clinical diagnosis is not proactive</a:t>
            </a:r>
            <a:endParaRPr lang="en-US" altLang="zh-CN" sz="2400" b="1" dirty="0">
              <a:solidFill>
                <a:srgbClr val="FF0000"/>
              </a:solidFill>
            </a:endParaRPr>
          </a:p>
          <a:p>
            <a:pPr lvl="1">
              <a:buFont typeface="Arial" charset="0"/>
              <a:buChar char="•"/>
              <a:defRPr>
                <a:latin typeface="Times New Roman"/>
                <a:ea typeface="Times New Roman"/>
                <a:cs typeface="Times New Roman"/>
                <a:sym typeface="Times New Roman"/>
              </a:defRPr>
            </a:pPr>
            <a:r>
              <a:rPr kumimoji="1" lang="en-US" altLang="zh-CN" sz="2000" dirty="0">
                <a:ea typeface="宋体" charset="-122"/>
              </a:rPr>
              <a:t>More than 70% of people in the early stages of depression would not consult the psychological doctors</a:t>
            </a:r>
            <a:endParaRPr lang="en-US" altLang="zh-CN" sz="2000" dirty="0"/>
          </a:p>
          <a:p>
            <a:r>
              <a:rPr lang="en-US" altLang="zh-CN" sz="2400" dirty="0">
                <a:latin typeface="Times New Roman" charset="0"/>
                <a:ea typeface="Times New Roman" charset="0"/>
                <a:cs typeface="Times New Roman" charset="0"/>
              </a:rPr>
              <a:t>People are increasingly relying on social media platforms</a:t>
            </a:r>
          </a:p>
          <a:p>
            <a:pPr lvl="1"/>
            <a:r>
              <a:rPr lang="en-US" altLang="zh-CN" dirty="0">
                <a:latin typeface="Times New Roman" charset="0"/>
                <a:ea typeface="Times New Roman" charset="0"/>
                <a:cs typeface="Times New Roman" charset="0"/>
                <a:sym typeface="Times New Roman"/>
              </a:rPr>
              <a:t>User generated contents (UGC) reflect</a:t>
            </a:r>
            <a:r>
              <a:rPr lang="zh-CN" altLang="en-US" dirty="0">
                <a:latin typeface="Times New Roman" charset="0"/>
                <a:ea typeface="Times New Roman" charset="0"/>
                <a:cs typeface="Times New Roman" charset="0"/>
                <a:sym typeface="Times New Roman"/>
              </a:rPr>
              <a:t> </a:t>
            </a:r>
            <a:r>
              <a:rPr lang="en-US" altLang="zh-CN" dirty="0">
                <a:latin typeface="Times New Roman" charset="0"/>
                <a:ea typeface="Times New Roman" charset="0"/>
                <a:cs typeface="Times New Roman" charset="0"/>
                <a:sym typeface="Times New Roman"/>
              </a:rPr>
              <a:t>daily lives and moods</a:t>
            </a:r>
          </a:p>
          <a:p>
            <a:pPr lvl="1"/>
            <a:r>
              <a:rPr kumimoji="1" lang="en-US" altLang="zh-CN" sz="2000" b="1" dirty="0">
                <a:solidFill>
                  <a:srgbClr val="FF0000"/>
                </a:solidFill>
                <a:latin typeface="Times New Roman" charset="0"/>
                <a:ea typeface="Times New Roman" charset="0"/>
                <a:cs typeface="Times New Roman" charset="0"/>
                <a:sym typeface="Times New Roman"/>
              </a:rPr>
              <a:t>Online behaviors</a:t>
            </a:r>
            <a:r>
              <a:rPr lang="en-US" altLang="zh-CN" sz="2000" b="1" dirty="0">
                <a:solidFill>
                  <a:srgbClr val="FF0000"/>
                </a:solidFill>
                <a:latin typeface="Times New Roman" charset="0"/>
                <a:ea typeface="Times New Roman" charset="0"/>
                <a:cs typeface="Times New Roman" charset="0"/>
                <a:sym typeface="Times New Roman"/>
              </a:rPr>
              <a:t> are not covered in previous depression criteria</a:t>
            </a:r>
          </a:p>
          <a:p>
            <a:endParaRPr kumimoji="1" lang="zh-CN" altLang="en-US" dirty="0"/>
          </a:p>
        </p:txBody>
      </p:sp>
      <p:sp>
        <p:nvSpPr>
          <p:cNvPr id="4" name="幻灯片编号占位符 3"/>
          <p:cNvSpPr>
            <a:spLocks noGrp="1"/>
          </p:cNvSpPr>
          <p:nvPr>
            <p:ph type="sldNum" sz="quarter" idx="12"/>
          </p:nvPr>
        </p:nvSpPr>
        <p:spPr/>
        <p:txBody>
          <a:bodyPr/>
          <a:lstStyle/>
          <a:p>
            <a:fld id="{15608683-CD8F-0443-93F2-32894688D9CD}" type="slidenum">
              <a:rPr lang="en-US" smtClean="0"/>
              <a:t>38</a:t>
            </a:fld>
            <a:endParaRPr lang="en-US"/>
          </a:p>
        </p:txBody>
      </p:sp>
    </p:spTree>
    <p:extLst>
      <p:ext uri="{BB962C8B-B14F-4D97-AF65-F5344CB8AC3E}">
        <p14:creationId xmlns:p14="http://schemas.microsoft.com/office/powerpoint/2010/main" val="2312772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8277606" cy="1609344"/>
          </a:xfrm>
        </p:spPr>
        <p:txBody>
          <a:bodyPr>
            <a:noAutofit/>
          </a:bodyPr>
          <a:lstStyle/>
          <a:p>
            <a:r>
              <a:rPr kumimoji="1" lang="en-US" altLang="zh-CN" sz="3200" dirty="0"/>
              <a:t>A Multimodal Dictionary Learning Solution</a:t>
            </a:r>
            <a:endParaRPr kumimoji="1" lang="zh-CN" altLang="en-US" sz="3200" dirty="0"/>
          </a:p>
        </p:txBody>
      </p:sp>
      <p:sp>
        <p:nvSpPr>
          <p:cNvPr id="3" name="内容占位符 2"/>
          <p:cNvSpPr>
            <a:spLocks noGrp="1"/>
          </p:cNvSpPr>
          <p:nvPr>
            <p:ph idx="1"/>
          </p:nvPr>
        </p:nvSpPr>
        <p:spPr>
          <a:xfrm>
            <a:off x="685800" y="2059114"/>
            <a:ext cx="7772400" cy="4050792"/>
          </a:xfrm>
        </p:spPr>
        <p:txBody>
          <a:bodyPr/>
          <a:lstStyle/>
          <a:p>
            <a:pPr>
              <a:lnSpc>
                <a:spcPct val="100000"/>
              </a:lnSpc>
            </a:pPr>
            <a:r>
              <a:rPr lang="en-US" altLang="zh-CN" sz="2400" b="1" dirty="0">
                <a:latin typeface="Times New Roman"/>
                <a:ea typeface="华文新魏" charset="0"/>
                <a:cs typeface="Times New Roman"/>
              </a:rPr>
              <a:t>Our work:</a:t>
            </a:r>
            <a:r>
              <a:rPr lang="en-US" altLang="zh-CN" sz="2400" dirty="0">
                <a:latin typeface="Times New Roman"/>
                <a:ea typeface="华文新魏" charset="0"/>
                <a:cs typeface="Times New Roman"/>
              </a:rPr>
              <a:t> Binary</a:t>
            </a:r>
            <a:r>
              <a:rPr lang="zh-CN" altLang="en-US" sz="2400" dirty="0">
                <a:latin typeface="Times New Roman"/>
                <a:ea typeface="华文新魏" charset="0"/>
                <a:cs typeface="Times New Roman"/>
              </a:rPr>
              <a:t> </a:t>
            </a:r>
            <a:r>
              <a:rPr lang="en-US" altLang="zh-CN" sz="2400" dirty="0">
                <a:latin typeface="Times New Roman"/>
                <a:ea typeface="华文新魏" charset="0"/>
                <a:cs typeface="Times New Roman"/>
              </a:rPr>
              <a:t>depression detection via harvesting multimodal social media</a:t>
            </a:r>
          </a:p>
          <a:p>
            <a:pPr>
              <a:lnSpc>
                <a:spcPct val="100000"/>
              </a:lnSpc>
            </a:pPr>
            <a:r>
              <a:rPr lang="en-US" altLang="zh-CN" sz="2400" b="1" dirty="0">
                <a:latin typeface="Times New Roman"/>
                <a:ea typeface="华文新魏" charset="0"/>
                <a:cs typeface="Times New Roman"/>
              </a:rPr>
              <a:t>Challenges:</a:t>
            </a:r>
          </a:p>
          <a:p>
            <a:pPr lvl="1"/>
            <a:r>
              <a:rPr lang="en-US" altLang="zh-CN" sz="2100" dirty="0">
                <a:latin typeface="Times New Roman"/>
                <a:ea typeface="华文新魏" charset="0"/>
                <a:cs typeface="Times New Roman"/>
              </a:rPr>
              <a:t>No public available large-scale benchmark datasets</a:t>
            </a:r>
          </a:p>
          <a:p>
            <a:pPr lvl="1"/>
            <a:r>
              <a:rPr lang="en-US" altLang="zh-CN" sz="2100" dirty="0">
                <a:latin typeface="Times New Roman"/>
                <a:ea typeface="华文新魏" charset="0"/>
                <a:cs typeface="Times New Roman"/>
              </a:rPr>
              <a:t>Users’ behaviors on social media are multi-faceted</a:t>
            </a:r>
          </a:p>
          <a:p>
            <a:pPr lvl="1"/>
            <a:r>
              <a:rPr lang="en-US" altLang="zh-CN" sz="2100" dirty="0">
                <a:latin typeface="Times New Roman"/>
                <a:ea typeface="华文新魏" charset="0"/>
                <a:cs typeface="Times New Roman"/>
              </a:rPr>
              <a:t>Few users’ behaviors are symptoms of depression</a:t>
            </a:r>
          </a:p>
          <a:p>
            <a:r>
              <a:rPr lang="en-US" altLang="zh-CN" sz="2400" b="1" dirty="0">
                <a:latin typeface="Times New Roman"/>
                <a:ea typeface="华文新魏" charset="0"/>
                <a:cs typeface="Times New Roman"/>
              </a:rPr>
              <a:t>Solutions:</a:t>
            </a:r>
          </a:p>
          <a:p>
            <a:pPr lvl="1"/>
            <a:r>
              <a:rPr lang="en-US" altLang="zh-CN" sz="2100" dirty="0">
                <a:latin typeface="Times New Roman"/>
                <a:ea typeface="华文新魏" charset="0"/>
                <a:cs typeface="Times New Roman"/>
              </a:rPr>
              <a:t>Construct well-labeled datasets by rule-based heuristic methods</a:t>
            </a:r>
          </a:p>
          <a:p>
            <a:pPr lvl="1"/>
            <a:r>
              <a:rPr lang="en-US" altLang="zh-CN" sz="2100" dirty="0">
                <a:latin typeface="Times New Roman"/>
                <a:ea typeface="华文新魏" charset="0"/>
                <a:cs typeface="Times New Roman"/>
              </a:rPr>
              <a:t>Extract six groups of depression-oriented features</a:t>
            </a:r>
          </a:p>
          <a:p>
            <a:pPr lvl="1"/>
            <a:r>
              <a:rPr lang="en-US" altLang="zh-CN" sz="2100" dirty="0">
                <a:latin typeface="Times New Roman"/>
                <a:ea typeface="华文新魏" charset="0"/>
                <a:cs typeface="Times New Roman"/>
              </a:rPr>
              <a:t>Leverage multimodal dictionary learning method</a:t>
            </a:r>
          </a:p>
          <a:p>
            <a:pPr lvl="1"/>
            <a:endParaRPr lang="en-US" altLang="zh-CN" sz="2100" dirty="0">
              <a:latin typeface="Times New Roman"/>
              <a:ea typeface="华文新魏" charset="0"/>
              <a:cs typeface="Times New Roman"/>
            </a:endParaRPr>
          </a:p>
          <a:p>
            <a:endParaRPr kumimoji="1" lang="zh-CN" altLang="en-US" dirty="0"/>
          </a:p>
        </p:txBody>
      </p:sp>
      <p:sp>
        <p:nvSpPr>
          <p:cNvPr id="4" name="幻灯片编号占位符 3"/>
          <p:cNvSpPr>
            <a:spLocks noGrp="1"/>
          </p:cNvSpPr>
          <p:nvPr>
            <p:ph type="sldNum" sz="quarter" idx="12"/>
          </p:nvPr>
        </p:nvSpPr>
        <p:spPr/>
        <p:txBody>
          <a:bodyPr/>
          <a:lstStyle/>
          <a:p>
            <a:fld id="{15608683-CD8F-0443-93F2-32894688D9CD}" type="slidenum">
              <a:rPr lang="en-US" smtClean="0"/>
              <a:t>39</a:t>
            </a:fld>
            <a:endParaRPr lang="en-US"/>
          </a:p>
        </p:txBody>
      </p:sp>
      <p:sp>
        <p:nvSpPr>
          <p:cNvPr id="6" name="文本占位符 2"/>
          <p:cNvSpPr txBox="1">
            <a:spLocks/>
          </p:cNvSpPr>
          <p:nvPr/>
        </p:nvSpPr>
        <p:spPr>
          <a:xfrm>
            <a:off x="199090" y="6324600"/>
            <a:ext cx="8045961" cy="5334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7430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22002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sz="1600" dirty="0" err="1">
                <a:latin typeface="Times New Roman"/>
                <a:ea typeface="华文楷体" panose="02010600040101010101" pitchFamily="2" charset="-122"/>
                <a:cs typeface="Times New Roman"/>
              </a:rPr>
              <a:t>Shen&amp;Jia</a:t>
            </a:r>
            <a:r>
              <a:rPr lang="en-US" altLang="zh-CN" sz="1600" dirty="0">
                <a:latin typeface="Times New Roman"/>
                <a:ea typeface="华文楷体" panose="02010600040101010101" pitchFamily="2" charset="-122"/>
                <a:cs typeface="Times New Roman"/>
              </a:rPr>
              <a:t>. Depression Detection via Harvesting Social Media: A Multimodal Dictionary Learning Solution (</a:t>
            </a:r>
            <a:r>
              <a:rPr kumimoji="1" lang="en-US" altLang="zh-CN" sz="1600" dirty="0">
                <a:latin typeface="Times New Roman"/>
                <a:ea typeface="华文楷体" panose="02010600040101010101" pitchFamily="2" charset="-122"/>
                <a:cs typeface="Times New Roman"/>
              </a:rPr>
              <a:t>IJCAI 17’)</a:t>
            </a:r>
          </a:p>
        </p:txBody>
      </p:sp>
    </p:spTree>
    <p:extLst>
      <p:ext uri="{BB962C8B-B14F-4D97-AF65-F5344CB8AC3E}">
        <p14:creationId xmlns:p14="http://schemas.microsoft.com/office/powerpoint/2010/main" val="593263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Stress clinical?</a:t>
            </a:r>
          </a:p>
        </p:txBody>
      </p:sp>
      <p:sp>
        <p:nvSpPr>
          <p:cNvPr id="3" name="Content Placeholder 2"/>
          <p:cNvSpPr>
            <a:spLocks noGrp="1"/>
          </p:cNvSpPr>
          <p:nvPr>
            <p:ph idx="1"/>
          </p:nvPr>
        </p:nvSpPr>
        <p:spPr/>
        <p:txBody>
          <a:bodyPr/>
          <a:lstStyle/>
          <a:p>
            <a:r>
              <a:rPr lang="en-US" b="1" dirty="0"/>
              <a:t>No</a:t>
            </a:r>
            <a:r>
              <a:rPr lang="en-US" dirty="0"/>
              <a:t>! But</a:t>
            </a:r>
          </a:p>
          <a:p>
            <a:r>
              <a:rPr lang="en-US" altLang="zh-CN" dirty="0"/>
              <a:t>Chronic and excessive stress can cause</a:t>
            </a:r>
          </a:p>
          <a:p>
            <a:pPr lvl="1"/>
            <a:r>
              <a:rPr lang="en-US" u="sng" dirty="0"/>
              <a:t>Physical symptoms</a:t>
            </a:r>
            <a:r>
              <a:rPr lang="en-US" dirty="0"/>
              <a:t>: headache, insomnia, weight problems, heart diseases, </a:t>
            </a:r>
            <a:r>
              <a:rPr lang="en-US" dirty="0" err="1"/>
              <a:t>etc</a:t>
            </a:r>
            <a:endParaRPr lang="en-US" dirty="0"/>
          </a:p>
          <a:p>
            <a:pPr lvl="1"/>
            <a:r>
              <a:rPr lang="en-US" u="sng" dirty="0"/>
              <a:t>Mental symptoms</a:t>
            </a:r>
            <a:r>
              <a:rPr lang="en-US" dirty="0"/>
              <a:t>: disorders, depression, anxiety, agitation, </a:t>
            </a:r>
            <a:r>
              <a:rPr lang="en-US" dirty="0" err="1"/>
              <a:t>etc</a:t>
            </a:r>
            <a:endParaRPr lang="en-US" dirty="0"/>
          </a:p>
          <a:p>
            <a:r>
              <a:rPr lang="en-US" dirty="0"/>
              <a:t>Excessive stress is also causing severe </a:t>
            </a:r>
            <a:r>
              <a:rPr lang="en-US" u="sng" dirty="0"/>
              <a:t>social problems</a:t>
            </a:r>
          </a:p>
          <a:p>
            <a:pPr lvl="1"/>
            <a:r>
              <a:rPr lang="en-US" dirty="0"/>
              <a:t>41149 suicides in 2013 in America, 10th cause of death</a:t>
            </a:r>
          </a:p>
          <a:p>
            <a:pPr lvl="1"/>
            <a:r>
              <a:rPr lang="en-US" dirty="0"/>
              <a:t>Mental illness, contributes to 90% of completed suicides.</a:t>
            </a:r>
          </a:p>
          <a:p>
            <a:pPr lvl="1"/>
            <a:r>
              <a:rPr lang="en-US" dirty="0"/>
              <a:t>Cases: </a:t>
            </a:r>
          </a:p>
          <a:p>
            <a:pPr lvl="2"/>
            <a:r>
              <a:rPr lang="en-US" dirty="0"/>
              <a:t>Foxconn’s </a:t>
            </a:r>
            <a:r>
              <a:rPr lang="en-US" altLang="zh-CN" dirty="0"/>
              <a:t>serial </a:t>
            </a:r>
            <a:r>
              <a:rPr lang="en-US" dirty="0"/>
              <a:t>jumping suicides; </a:t>
            </a:r>
          </a:p>
          <a:p>
            <a:pPr lvl="2"/>
            <a:r>
              <a:rPr lang="en-US" dirty="0" err="1"/>
              <a:t>Karoshi</a:t>
            </a:r>
            <a:r>
              <a:rPr lang="en-US" dirty="0"/>
              <a:t> 2011; </a:t>
            </a:r>
          </a:p>
        </p:txBody>
      </p:sp>
      <p:sp>
        <p:nvSpPr>
          <p:cNvPr id="4" name="Slide Number Placeholder 3"/>
          <p:cNvSpPr>
            <a:spLocks noGrp="1"/>
          </p:cNvSpPr>
          <p:nvPr>
            <p:ph type="sldNum" sz="quarter" idx="12"/>
          </p:nvPr>
        </p:nvSpPr>
        <p:spPr/>
        <p:txBody>
          <a:bodyPr/>
          <a:lstStyle/>
          <a:p>
            <a:fld id="{15608683-CD8F-0443-93F2-32894688D9CD}" type="slidenum">
              <a:rPr lang="en-US" smtClean="0"/>
              <a:t>4</a:t>
            </a:fld>
            <a:endParaRPr lang="en-US"/>
          </a:p>
        </p:txBody>
      </p:sp>
      <p:pic>
        <p:nvPicPr>
          <p:cNvPr id="5" name="Picture 4"/>
          <p:cNvPicPr>
            <a:picLocks noChangeAspect="1"/>
          </p:cNvPicPr>
          <p:nvPr/>
        </p:nvPicPr>
        <p:blipFill>
          <a:blip r:embed="rId3"/>
          <a:stretch>
            <a:fillRect/>
          </a:stretch>
        </p:blipFill>
        <p:spPr>
          <a:xfrm>
            <a:off x="5696193" y="604355"/>
            <a:ext cx="1964132" cy="1636776"/>
          </a:xfrm>
          <a:prstGeom prst="rect">
            <a:avLst/>
          </a:prstGeom>
        </p:spPr>
      </p:pic>
      <p:sp>
        <p:nvSpPr>
          <p:cNvPr id="7" name="Multiply 6"/>
          <p:cNvSpPr/>
          <p:nvPr/>
        </p:nvSpPr>
        <p:spPr>
          <a:xfrm>
            <a:off x="4976036" y="305047"/>
            <a:ext cx="3482164" cy="226803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圆角矩形 5"/>
          <p:cNvSpPr/>
          <p:nvPr/>
        </p:nvSpPr>
        <p:spPr>
          <a:xfrm>
            <a:off x="495300" y="5915243"/>
            <a:ext cx="7925912" cy="715087"/>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lvl="1">
              <a:defRPr/>
            </a:pPr>
            <a:r>
              <a:rPr lang="en-US" altLang="zh-CN" dirty="0"/>
              <a:t>it is of significant importance for </a:t>
            </a:r>
            <a:r>
              <a:rPr lang="en-US" altLang="zh-CN" dirty="0">
                <a:solidFill>
                  <a:srgbClr val="FF0000"/>
                </a:solidFill>
              </a:rPr>
              <a:t>social good </a:t>
            </a:r>
            <a:r>
              <a:rPr lang="en-US" altLang="zh-CN" dirty="0"/>
              <a:t>and </a:t>
            </a:r>
            <a:r>
              <a:rPr lang="en-US" altLang="zh-CN" dirty="0">
                <a:solidFill>
                  <a:srgbClr val="FF0000"/>
                </a:solidFill>
              </a:rPr>
              <a:t>wellness</a:t>
            </a:r>
            <a:r>
              <a:rPr lang="en-US" altLang="zh-CN" dirty="0"/>
              <a:t> to </a:t>
            </a:r>
            <a:r>
              <a:rPr lang="en-US" altLang="zh-CN" b="1" dirty="0">
                <a:solidFill>
                  <a:schemeClr val="accent2"/>
                </a:solidFill>
              </a:rPr>
              <a:t>detect and relieve stress </a:t>
            </a:r>
            <a:r>
              <a:rPr lang="en-US" altLang="zh-CN" dirty="0"/>
              <a:t>before it leads to more severe problems!</a:t>
            </a:r>
          </a:p>
        </p:txBody>
      </p:sp>
    </p:spTree>
    <p:extLst>
      <p:ext uri="{BB962C8B-B14F-4D97-AF65-F5344CB8AC3E}">
        <p14:creationId xmlns:p14="http://schemas.microsoft.com/office/powerpoint/2010/main" val="2076282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Dataset</a:t>
            </a:r>
            <a:endParaRPr kumimoji="1" lang="zh-CN" altLang="en-US" dirty="0"/>
          </a:p>
        </p:txBody>
      </p:sp>
      <p:sp>
        <p:nvSpPr>
          <p:cNvPr id="4" name="幻灯片编号占位符 3"/>
          <p:cNvSpPr>
            <a:spLocks noGrp="1"/>
          </p:cNvSpPr>
          <p:nvPr>
            <p:ph type="sldNum" sz="quarter" idx="12"/>
          </p:nvPr>
        </p:nvSpPr>
        <p:spPr/>
        <p:txBody>
          <a:bodyPr/>
          <a:lstStyle/>
          <a:p>
            <a:fld id="{15608683-CD8F-0443-93F2-32894688D9CD}" type="slidenum">
              <a:rPr lang="en-US" smtClean="0"/>
              <a:t>40</a:t>
            </a:fld>
            <a:endParaRPr lang="en-US"/>
          </a:p>
        </p:txBody>
      </p:sp>
      <p:sp>
        <p:nvSpPr>
          <p:cNvPr id="8" name="内容占位符 2"/>
          <p:cNvSpPr>
            <a:spLocks noGrp="1"/>
          </p:cNvSpPr>
          <p:nvPr>
            <p:ph idx="1"/>
          </p:nvPr>
        </p:nvSpPr>
        <p:spPr>
          <a:xfrm>
            <a:off x="685800" y="1844611"/>
            <a:ext cx="7946136" cy="4611053"/>
          </a:xfrm>
        </p:spPr>
        <p:txBody>
          <a:bodyPr>
            <a:normAutofit/>
          </a:bodyPr>
          <a:lstStyle/>
          <a:p>
            <a:r>
              <a:rPr kumimoji="1" lang="en-US" altLang="zh-CN" sz="2400" b="1" dirty="0">
                <a:latin typeface="Times New Roman" charset="0"/>
                <a:ea typeface="Times New Roman" charset="0"/>
                <a:cs typeface="Times New Roman" charset="0"/>
              </a:rPr>
              <a:t>Dataset D1</a:t>
            </a:r>
          </a:p>
          <a:p>
            <a:pPr lvl="1"/>
            <a:r>
              <a:rPr kumimoji="1" lang="en-US" altLang="zh-CN" sz="2400" dirty="0">
                <a:latin typeface="Times New Roman" charset="0"/>
                <a:ea typeface="Times New Roman" charset="0"/>
                <a:cs typeface="Times New Roman" charset="0"/>
              </a:rPr>
              <a:t>1400 depressed samples</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selected by sentence pattern</a:t>
            </a:r>
            <a:r>
              <a:rPr kumimoji="1"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labeling (e.g. “I’m diagnosed depression”).</a:t>
            </a:r>
          </a:p>
          <a:p>
            <a:pPr lvl="1">
              <a:buClr>
                <a:srgbClr val="63A537"/>
              </a:buClr>
            </a:pPr>
            <a:r>
              <a:rPr kumimoji="1" lang="en-US" altLang="zh-CN" sz="2400" dirty="0">
                <a:solidFill>
                  <a:prstClr val="black"/>
                </a:solidFill>
                <a:latin typeface="Times New Roman" charset="0"/>
                <a:ea typeface="Times New Roman" charset="0"/>
                <a:cs typeface="Times New Roman" charset="0"/>
              </a:rPr>
              <a:t>1400 non-depressed samples</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that</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have</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never</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published</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tweets</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containing</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the</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key</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word</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“depress”.</a:t>
            </a:r>
            <a:endParaRPr kumimoji="1" lang="en-US" altLang="zh-CN" sz="1200" dirty="0">
              <a:latin typeface="Times New Roman" charset="0"/>
              <a:ea typeface="Times New Roman" charset="0"/>
              <a:cs typeface="Times New Roman" charset="0"/>
            </a:endParaRPr>
          </a:p>
          <a:p>
            <a:r>
              <a:rPr kumimoji="1" lang="en-US" altLang="zh-CN" sz="2400" b="1" dirty="0">
                <a:latin typeface="Times New Roman" charset="0"/>
                <a:ea typeface="Times New Roman" charset="0"/>
                <a:cs typeface="Times New Roman" charset="0"/>
              </a:rPr>
              <a:t>Dataset D2</a:t>
            </a:r>
          </a:p>
          <a:p>
            <a:pPr lvl="1"/>
            <a:r>
              <a:rPr kumimoji="1" lang="en-US" altLang="zh-CN" sz="2400" dirty="0">
                <a:latin typeface="Times New Roman" charset="0"/>
                <a:ea typeface="Times New Roman" charset="0"/>
                <a:cs typeface="Times New Roman" charset="0"/>
              </a:rPr>
              <a:t>37000 depression-candidate samples, selected by just </a:t>
            </a:r>
            <a:r>
              <a:rPr lang="en-US" altLang="zh-CN" sz="2400" dirty="0">
                <a:latin typeface="Times New Roman" charset="0"/>
                <a:cs typeface="Times New Roman" charset="0"/>
              </a:rPr>
              <a:t>loosely contained the character string “depress”.</a:t>
            </a:r>
          </a:p>
          <a:p>
            <a:r>
              <a:rPr kumimoji="1" lang="en-US" altLang="zh-CN" sz="2400" b="1" dirty="0">
                <a:latin typeface="Times New Roman" charset="0"/>
                <a:ea typeface="Times New Roman" charset="0"/>
                <a:cs typeface="Times New Roman" charset="0"/>
              </a:rPr>
              <a:t>Each</a:t>
            </a:r>
            <a:r>
              <a:rPr kumimoji="1" lang="zh-CN" altLang="en-US" sz="2400" b="1" dirty="0">
                <a:latin typeface="Times New Roman" charset="0"/>
                <a:ea typeface="Times New Roman" charset="0"/>
                <a:cs typeface="Times New Roman" charset="0"/>
              </a:rPr>
              <a:t> </a:t>
            </a:r>
            <a:r>
              <a:rPr kumimoji="1" lang="en-US" altLang="zh-CN" sz="2400" b="1" dirty="0">
                <a:latin typeface="Times New Roman" charset="0"/>
                <a:ea typeface="Times New Roman" charset="0"/>
                <a:cs typeface="Times New Roman" charset="0"/>
              </a:rPr>
              <a:t>sample</a:t>
            </a:r>
            <a:r>
              <a:rPr kumimoji="1" lang="zh-CN" altLang="en-US" sz="2400" b="1" dirty="0">
                <a:latin typeface="Times New Roman" charset="0"/>
                <a:ea typeface="Times New Roman" charset="0"/>
                <a:cs typeface="Times New Roman" charset="0"/>
              </a:rPr>
              <a:t> </a:t>
            </a:r>
            <a:r>
              <a:rPr kumimoji="1" lang="en-US" altLang="zh-CN" sz="2400" b="1" dirty="0">
                <a:latin typeface="Times New Roman" charset="0"/>
                <a:ea typeface="Times New Roman" charset="0"/>
                <a:cs typeface="Times New Roman" charset="0"/>
              </a:rPr>
              <a:t>include</a:t>
            </a:r>
            <a:r>
              <a:rPr kumimoji="1" lang="zh-CN" altLang="en-US" sz="2400" b="1" dirty="0">
                <a:latin typeface="Times New Roman" charset="0"/>
                <a:ea typeface="Times New Roman" charset="0"/>
                <a:cs typeface="Times New Roman" charset="0"/>
              </a:rPr>
              <a:t>：</a:t>
            </a:r>
            <a:endParaRPr kumimoji="1" lang="en-US" altLang="zh-CN" sz="2400" b="1" dirty="0">
              <a:latin typeface="Times New Roman" charset="0"/>
              <a:ea typeface="Times New Roman" charset="0"/>
              <a:cs typeface="Times New Roman" charset="0"/>
            </a:endParaRPr>
          </a:p>
          <a:p>
            <a:pPr lvl="1">
              <a:buClr>
                <a:srgbClr val="63A537"/>
              </a:buClr>
            </a:pPr>
            <a:r>
              <a:rPr kumimoji="1" lang="en-US" altLang="zh-CN" sz="2400" dirty="0">
                <a:solidFill>
                  <a:prstClr val="black"/>
                </a:solidFill>
                <a:latin typeface="Times New Roman" charset="0"/>
                <a:ea typeface="Times New Roman" charset="0"/>
                <a:cs typeface="Times New Roman" charset="0"/>
              </a:rPr>
              <a:t>4</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weeks of tweets data + user profile</a:t>
            </a:r>
            <a:endParaRPr kumimoji="1" lang="en-US" altLang="zh-CN" sz="2400" dirty="0">
              <a:latin typeface="Times New Roman" charset="0"/>
              <a:ea typeface="Times New Roman" charset="0"/>
              <a:cs typeface="Times New Roman" charset="0"/>
            </a:endParaRPr>
          </a:p>
        </p:txBody>
      </p:sp>
      <p:sp>
        <p:nvSpPr>
          <p:cNvPr id="5" name="文本占位符 2"/>
          <p:cNvSpPr txBox="1">
            <a:spLocks/>
          </p:cNvSpPr>
          <p:nvPr/>
        </p:nvSpPr>
        <p:spPr>
          <a:xfrm>
            <a:off x="199090" y="6324600"/>
            <a:ext cx="8045961" cy="5334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7430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22002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sz="1600" dirty="0" err="1">
                <a:latin typeface="Times New Roman"/>
                <a:ea typeface="华文楷体" panose="02010600040101010101" pitchFamily="2" charset="-122"/>
                <a:cs typeface="Times New Roman"/>
              </a:rPr>
              <a:t>Shen&amp;Jia</a:t>
            </a:r>
            <a:r>
              <a:rPr lang="en-US" altLang="zh-CN" sz="1600" dirty="0">
                <a:latin typeface="Times New Roman"/>
                <a:ea typeface="华文楷体" panose="02010600040101010101" pitchFamily="2" charset="-122"/>
                <a:cs typeface="Times New Roman"/>
              </a:rPr>
              <a:t>. Depression Detection via Harvesting Social Media: A Multimodal Dictionary Learning Solution (</a:t>
            </a:r>
            <a:r>
              <a:rPr kumimoji="1" lang="en-US" altLang="zh-CN" sz="1600" dirty="0">
                <a:latin typeface="Times New Roman"/>
                <a:ea typeface="华文楷体" panose="02010600040101010101" pitchFamily="2" charset="-122"/>
                <a:cs typeface="Times New Roman"/>
              </a:rPr>
              <a:t>IJCAI 17’)</a:t>
            </a:r>
          </a:p>
        </p:txBody>
      </p:sp>
    </p:spTree>
    <p:extLst>
      <p:ext uri="{BB962C8B-B14F-4D97-AF65-F5344CB8AC3E}">
        <p14:creationId xmlns:p14="http://schemas.microsoft.com/office/powerpoint/2010/main" val="3728746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7789" y="288689"/>
            <a:ext cx="7772400" cy="1609344"/>
          </a:xfrm>
        </p:spPr>
        <p:txBody>
          <a:bodyPr/>
          <a:lstStyle/>
          <a:p>
            <a:r>
              <a:rPr lang="en-US" altLang="zh-CN" sz="4400" dirty="0">
                <a:latin typeface="Times New Roman"/>
                <a:ea typeface="华文新魏" charset="0"/>
                <a:cs typeface="Times New Roman"/>
              </a:rPr>
              <a:t>Multimodal dictionary learning</a:t>
            </a:r>
            <a:endParaRPr kumimoji="1" lang="zh-CN" altLang="en-US" dirty="0"/>
          </a:p>
        </p:txBody>
      </p:sp>
      <p:sp>
        <p:nvSpPr>
          <p:cNvPr id="4" name="幻灯片编号占位符 3"/>
          <p:cNvSpPr>
            <a:spLocks noGrp="1"/>
          </p:cNvSpPr>
          <p:nvPr>
            <p:ph type="sldNum" sz="quarter" idx="12"/>
          </p:nvPr>
        </p:nvSpPr>
        <p:spPr/>
        <p:txBody>
          <a:bodyPr/>
          <a:lstStyle/>
          <a:p>
            <a:fld id="{15608683-CD8F-0443-93F2-32894688D9CD}" type="slidenum">
              <a:rPr lang="en-US" smtClean="0"/>
              <a:t>41</a:t>
            </a:fld>
            <a:endParaRPr lang="en-US"/>
          </a:p>
        </p:txBody>
      </p:sp>
      <p:pic>
        <p:nvPicPr>
          <p:cNvPr id="5"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79441"/>
            <a:ext cx="7505699" cy="4835402"/>
          </a:xfrm>
        </p:spPr>
      </p:pic>
      <p:sp>
        <p:nvSpPr>
          <p:cNvPr id="6" name="文本占位符 2"/>
          <p:cNvSpPr txBox="1">
            <a:spLocks/>
          </p:cNvSpPr>
          <p:nvPr/>
        </p:nvSpPr>
        <p:spPr>
          <a:xfrm>
            <a:off x="199090" y="6324600"/>
            <a:ext cx="8045961" cy="5334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7430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22002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sz="1600" dirty="0" err="1">
                <a:latin typeface="Times New Roman"/>
                <a:ea typeface="华文楷体" panose="02010600040101010101" pitchFamily="2" charset="-122"/>
                <a:cs typeface="Times New Roman"/>
              </a:rPr>
              <a:t>Shen&amp;Jia</a:t>
            </a:r>
            <a:r>
              <a:rPr lang="en-US" altLang="zh-CN" sz="1600" dirty="0">
                <a:latin typeface="Times New Roman"/>
                <a:ea typeface="华文楷体" panose="02010600040101010101" pitchFamily="2" charset="-122"/>
                <a:cs typeface="Times New Roman"/>
              </a:rPr>
              <a:t>. Depression Detection via Harvesting Social Media: A Multimodal Dictionary Learning Solution (</a:t>
            </a:r>
            <a:r>
              <a:rPr kumimoji="1" lang="en-US" altLang="zh-CN" sz="1600" dirty="0">
                <a:latin typeface="Times New Roman"/>
                <a:ea typeface="华文楷体" panose="02010600040101010101" pitchFamily="2" charset="-122"/>
                <a:cs typeface="Times New Roman"/>
              </a:rPr>
              <a:t>IJCAI 17’)</a:t>
            </a:r>
          </a:p>
        </p:txBody>
      </p:sp>
    </p:spTree>
    <p:extLst>
      <p:ext uri="{BB962C8B-B14F-4D97-AF65-F5344CB8AC3E}">
        <p14:creationId xmlns:p14="http://schemas.microsoft.com/office/powerpoint/2010/main" val="4034727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5983" y="131935"/>
            <a:ext cx="7772400" cy="1609344"/>
          </a:xfrm>
        </p:spPr>
        <p:txBody>
          <a:bodyPr/>
          <a:lstStyle/>
          <a:p>
            <a:r>
              <a:rPr kumimoji="1" lang="en-US" altLang="zh-CN" dirty="0"/>
              <a:t>Methods &amp; Experiments</a:t>
            </a:r>
            <a:endParaRPr kumimoji="1" lang="zh-CN" altLang="en-US" dirty="0"/>
          </a:p>
        </p:txBody>
      </p:sp>
      <p:sp>
        <p:nvSpPr>
          <p:cNvPr id="3" name="内容占位符 2"/>
          <p:cNvSpPr>
            <a:spLocks noGrp="1"/>
          </p:cNvSpPr>
          <p:nvPr>
            <p:ph idx="1"/>
          </p:nvPr>
        </p:nvSpPr>
        <p:spPr>
          <a:xfrm>
            <a:off x="482346" y="1455202"/>
            <a:ext cx="8001000" cy="4516503"/>
          </a:xfrm>
        </p:spPr>
        <p:txBody>
          <a:bodyPr>
            <a:normAutofit/>
          </a:bodyPr>
          <a:lstStyle/>
          <a:p>
            <a:r>
              <a:rPr kumimoji="1" lang="en-US" altLang="zh-CN" sz="2400" b="1" dirty="0">
                <a:latin typeface="Times New Roman" charset="0"/>
                <a:ea typeface="Times New Roman" charset="0"/>
                <a:cs typeface="Times New Roman" charset="0"/>
              </a:rPr>
              <a:t>Method: </a:t>
            </a:r>
            <a:r>
              <a:rPr kumimoji="1" lang="en-US" altLang="zh-CN" sz="2400" dirty="0">
                <a:latin typeface="Times New Roman" charset="0"/>
                <a:ea typeface="Times New Roman" charset="0"/>
                <a:cs typeface="Times New Roman" charset="0"/>
              </a:rPr>
              <a:t>multimodal dictionary learning</a:t>
            </a:r>
          </a:p>
          <a:p>
            <a:r>
              <a:rPr kumimoji="1" lang="en-US" altLang="zh-CN" sz="2400" b="1" dirty="0">
                <a:latin typeface="Times New Roman" charset="0"/>
                <a:ea typeface="Times New Roman" charset="0"/>
                <a:cs typeface="Times New Roman" charset="0"/>
              </a:rPr>
              <a:t>General idea:</a:t>
            </a:r>
          </a:p>
          <a:p>
            <a:pPr lvl="1"/>
            <a:r>
              <a:rPr kumimoji="1" lang="en-US" altLang="zh-CN" sz="2400" dirty="0">
                <a:latin typeface="Times New Roman" charset="0"/>
                <a:ea typeface="Times New Roman" charset="0"/>
                <a:cs typeface="Times New Roman" charset="0"/>
              </a:rPr>
              <a:t>Why dictionary learning</a:t>
            </a:r>
          </a:p>
          <a:p>
            <a:pPr lvl="2"/>
            <a:r>
              <a:rPr kumimoji="1" lang="en-US" altLang="zh-CN" sz="2200" dirty="0">
                <a:latin typeface="Times New Roman" charset="0"/>
                <a:ea typeface="Times New Roman" charset="0"/>
                <a:cs typeface="Times New Roman" charset="0"/>
              </a:rPr>
              <a:t> learning the latent and sparse representation</a:t>
            </a:r>
          </a:p>
          <a:p>
            <a:pPr lvl="1"/>
            <a:r>
              <a:rPr kumimoji="1" lang="en-US" altLang="zh-CN" sz="2400" dirty="0">
                <a:latin typeface="Times New Roman" charset="0"/>
                <a:ea typeface="Times New Roman" charset="0"/>
                <a:cs typeface="Times New Roman" charset="0"/>
              </a:rPr>
              <a:t>Why multimodal learning</a:t>
            </a:r>
          </a:p>
          <a:p>
            <a:pPr lvl="2"/>
            <a:r>
              <a:rPr kumimoji="1" lang="en-US" altLang="zh-CN" sz="2200" dirty="0">
                <a:latin typeface="Times New Roman" charset="0"/>
                <a:ea typeface="Times New Roman" charset="0"/>
                <a:cs typeface="Times New Roman" charset="0"/>
              </a:rPr>
              <a:t>jointly modeling the cross-modality relatedness to capture the common patterns and learn the joint sparse representations</a:t>
            </a:r>
          </a:p>
          <a:p>
            <a:pPr lvl="1"/>
            <a:r>
              <a:rPr kumimoji="1" lang="en-US" altLang="zh-CN" sz="2400" dirty="0">
                <a:latin typeface="Times New Roman" charset="0"/>
                <a:ea typeface="Times New Roman" charset="0"/>
                <a:cs typeface="Times New Roman" charset="0"/>
              </a:rPr>
              <a:t>Train a classiﬁer to detect depressed users with the learned features speciﬁcally</a:t>
            </a:r>
          </a:p>
          <a:p>
            <a:r>
              <a:rPr kumimoji="1" lang="en-US" altLang="zh-CN" sz="2800" b="1" dirty="0">
                <a:latin typeface="Times New Roman" charset="0"/>
                <a:ea typeface="Times New Roman" charset="0"/>
                <a:cs typeface="Times New Roman" charset="0"/>
              </a:rPr>
              <a:t>Performance:</a:t>
            </a:r>
            <a:r>
              <a:rPr kumimoji="1" lang="en-US" altLang="zh-CN" sz="2400" dirty="0">
                <a:latin typeface="Times New Roman" charset="0"/>
                <a:ea typeface="Times New Roman" charset="0"/>
                <a:cs typeface="Times New Roman" charset="0"/>
              </a:rPr>
              <a:t> 85% F1-Measure on D1 &amp; D2</a:t>
            </a:r>
          </a:p>
          <a:p>
            <a:pPr lvl="1"/>
            <a:endParaRPr kumimoji="1" lang="en-US" altLang="zh-CN" dirty="0">
              <a:latin typeface="Times New Roman" charset="0"/>
              <a:ea typeface="Times New Roman" charset="0"/>
              <a:cs typeface="Times New Roman" charset="0"/>
            </a:endParaRPr>
          </a:p>
          <a:p>
            <a:endParaRPr kumimoji="1" lang="zh-CN" altLang="en-US" sz="2400" dirty="0">
              <a:latin typeface="Times New Roman" charset="0"/>
              <a:ea typeface="Times New Roman" charset="0"/>
              <a:cs typeface="Times New Roman" charset="0"/>
            </a:endParaRPr>
          </a:p>
          <a:p>
            <a:endParaRPr kumimoji="1" lang="zh-CN" altLang="en-US" dirty="0"/>
          </a:p>
        </p:txBody>
      </p:sp>
      <p:sp>
        <p:nvSpPr>
          <p:cNvPr id="4" name="幻灯片编号占位符 3"/>
          <p:cNvSpPr>
            <a:spLocks noGrp="1"/>
          </p:cNvSpPr>
          <p:nvPr>
            <p:ph type="sldNum" sz="quarter" idx="12"/>
          </p:nvPr>
        </p:nvSpPr>
        <p:spPr/>
        <p:txBody>
          <a:bodyPr/>
          <a:lstStyle/>
          <a:p>
            <a:fld id="{15608683-CD8F-0443-93F2-32894688D9CD}" type="slidenum">
              <a:rPr lang="en-US" smtClean="0"/>
              <a:t>42</a:t>
            </a:fld>
            <a:endParaRPr lang="en-US"/>
          </a:p>
        </p:txBody>
      </p:sp>
      <p:sp>
        <p:nvSpPr>
          <p:cNvPr id="5" name="文本占位符 2"/>
          <p:cNvSpPr txBox="1">
            <a:spLocks/>
          </p:cNvSpPr>
          <p:nvPr/>
        </p:nvSpPr>
        <p:spPr>
          <a:xfrm>
            <a:off x="199090" y="6324600"/>
            <a:ext cx="8045961" cy="5334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7430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22002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sz="1600" dirty="0" err="1">
                <a:latin typeface="Times New Roman"/>
                <a:ea typeface="华文楷体" panose="02010600040101010101" pitchFamily="2" charset="-122"/>
                <a:cs typeface="Times New Roman"/>
              </a:rPr>
              <a:t>Shen&amp;Jia</a:t>
            </a:r>
            <a:r>
              <a:rPr lang="en-US" altLang="zh-CN" sz="1600" dirty="0">
                <a:latin typeface="Times New Roman"/>
                <a:ea typeface="华文楷体" panose="02010600040101010101" pitchFamily="2" charset="-122"/>
                <a:cs typeface="Times New Roman"/>
              </a:rPr>
              <a:t>. Depression Detection via Harvesting Social Media: A Multimodal Dictionary Learning Solution (</a:t>
            </a:r>
            <a:r>
              <a:rPr kumimoji="1" lang="en-US" altLang="zh-CN" sz="1600" dirty="0">
                <a:latin typeface="Times New Roman"/>
                <a:ea typeface="华文楷体" panose="02010600040101010101" pitchFamily="2" charset="-122"/>
                <a:cs typeface="Times New Roman"/>
              </a:rPr>
              <a:t>IJCAI 17’)</a:t>
            </a:r>
          </a:p>
        </p:txBody>
      </p:sp>
    </p:spTree>
    <p:extLst>
      <p:ext uri="{BB962C8B-B14F-4D97-AF65-F5344CB8AC3E}">
        <p14:creationId xmlns:p14="http://schemas.microsoft.com/office/powerpoint/2010/main" val="1738981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Depression Behaviors Discovery in Twitter</a:t>
            </a:r>
            <a:endParaRPr kumimoji="1" lang="zh-CN" altLang="en-US" dirty="0"/>
          </a:p>
        </p:txBody>
      </p:sp>
      <p:sp>
        <p:nvSpPr>
          <p:cNvPr id="3" name="内容占位符 2"/>
          <p:cNvSpPr>
            <a:spLocks noGrp="1"/>
          </p:cNvSpPr>
          <p:nvPr>
            <p:ph idx="1"/>
          </p:nvPr>
        </p:nvSpPr>
        <p:spPr>
          <a:xfrm>
            <a:off x="685800" y="2121407"/>
            <a:ext cx="7772400" cy="4516503"/>
          </a:xfrm>
        </p:spPr>
        <p:txBody>
          <a:bodyPr>
            <a:normAutofit/>
          </a:bodyPr>
          <a:lstStyle/>
          <a:p>
            <a:pPr>
              <a:buFont typeface="Arial" charset="0"/>
              <a:buChar char="•"/>
            </a:pPr>
            <a:r>
              <a:rPr lang="en-US" altLang="zh-CN" sz="2400" b="1" dirty="0">
                <a:latin typeface="Times New Roman"/>
                <a:ea typeface="华文新魏" charset="0"/>
                <a:cs typeface="Times New Roman"/>
              </a:rPr>
              <a:t>Posting time. </a:t>
            </a:r>
            <a:r>
              <a:rPr lang="en-US" altLang="zh-CN" sz="2400" dirty="0">
                <a:latin typeface="Times New Roman"/>
                <a:ea typeface="华文新魏" charset="0"/>
                <a:cs typeface="Times New Roman"/>
              </a:rPr>
              <a:t>Depressed users post more tweets between 23:00 and 6:00, indicating that they are susceptible to insomnia.</a:t>
            </a:r>
          </a:p>
          <a:p>
            <a:pPr>
              <a:buFont typeface="Arial" charset="0"/>
              <a:buChar char="•"/>
            </a:pPr>
            <a:r>
              <a:rPr lang="en-US" altLang="zh-CN" sz="2400" b="1" dirty="0">
                <a:latin typeface="Times New Roman"/>
                <a:ea typeface="华文新魏" charset="0"/>
                <a:cs typeface="Times New Roman"/>
              </a:rPr>
              <a:t>Emotion catharsis. </a:t>
            </a:r>
            <a:r>
              <a:rPr lang="en-US" altLang="zh-CN" sz="2400" dirty="0">
                <a:latin typeface="Times New Roman"/>
                <a:ea typeface="华文新魏" charset="0"/>
                <a:cs typeface="Times New Roman"/>
              </a:rPr>
              <a:t>All users say about their bad moods, but depressed users express more emotions, especially negative emotions.</a:t>
            </a:r>
          </a:p>
          <a:p>
            <a:pPr>
              <a:buFont typeface="Arial" charset="0"/>
              <a:buChar char="•"/>
            </a:pPr>
            <a:r>
              <a:rPr lang="en-US" altLang="zh-CN" sz="2400" b="1" dirty="0">
                <a:latin typeface="Times New Roman"/>
                <a:ea typeface="华文新魏" charset="0"/>
                <a:cs typeface="Times New Roman"/>
              </a:rPr>
              <a:t>Self-awareness. </a:t>
            </a:r>
            <a:r>
              <a:rPr lang="en-US" altLang="zh-CN" sz="2400" dirty="0">
                <a:latin typeface="Times New Roman"/>
                <a:ea typeface="华文新魏" charset="0"/>
                <a:cs typeface="Times New Roman"/>
              </a:rPr>
              <a:t>Depressed users use more ﬁrst personal pronouns, which may reﬂect their suppressed monologues and strong senses of self-awareness.</a:t>
            </a:r>
          </a:p>
          <a:p>
            <a:pPr>
              <a:buFont typeface="Arial" charset="0"/>
              <a:buChar char="•"/>
            </a:pPr>
            <a:r>
              <a:rPr lang="en-US" altLang="zh-CN" sz="2400" b="1" dirty="0">
                <a:latin typeface="Times New Roman"/>
                <a:ea typeface="华文新魏" charset="0"/>
                <a:cs typeface="Times New Roman"/>
              </a:rPr>
              <a:t>Live sharing. </a:t>
            </a:r>
            <a:r>
              <a:rPr lang="en-US" altLang="zh-CN" sz="2400" dirty="0">
                <a:latin typeface="Times New Roman"/>
                <a:ea typeface="华文新魏" charset="0"/>
                <a:cs typeface="Times New Roman"/>
              </a:rPr>
              <a:t>Depressed users post more antidepressant and depression symptom words, indicating that they are willing to share what they encountered in the real life.</a:t>
            </a:r>
          </a:p>
        </p:txBody>
      </p:sp>
      <p:sp>
        <p:nvSpPr>
          <p:cNvPr id="4" name="幻灯片编号占位符 3"/>
          <p:cNvSpPr>
            <a:spLocks noGrp="1"/>
          </p:cNvSpPr>
          <p:nvPr>
            <p:ph type="sldNum" sz="quarter" idx="12"/>
          </p:nvPr>
        </p:nvSpPr>
        <p:spPr/>
        <p:txBody>
          <a:bodyPr/>
          <a:lstStyle/>
          <a:p>
            <a:fld id="{15608683-CD8F-0443-93F2-32894688D9CD}" type="slidenum">
              <a:rPr lang="en-US" smtClean="0"/>
              <a:t>43</a:t>
            </a:fld>
            <a:endParaRPr lang="en-US"/>
          </a:p>
        </p:txBody>
      </p:sp>
    </p:spTree>
    <p:extLst>
      <p:ext uri="{BB962C8B-B14F-4D97-AF65-F5344CB8AC3E}">
        <p14:creationId xmlns:p14="http://schemas.microsoft.com/office/powerpoint/2010/main" val="1135072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sz="5400" dirty="0"/>
              <a:t>Research 4</a:t>
            </a:r>
            <a:r>
              <a:rPr kumimoji="1" lang="zh-CN" altLang="en-US" sz="5400" dirty="0"/>
              <a:t>：</a:t>
            </a:r>
            <a:r>
              <a:rPr kumimoji="1" lang="en-US" altLang="zh-CN" sz="5400" dirty="0"/>
              <a:t>Cross-domain Depression Detection</a:t>
            </a:r>
            <a:endParaRPr kumimoji="1" lang="zh-CN" altLang="en-US" sz="5400" dirty="0"/>
          </a:p>
        </p:txBody>
      </p:sp>
      <p:sp>
        <p:nvSpPr>
          <p:cNvPr id="4" name="幻灯片编号占位符 3"/>
          <p:cNvSpPr>
            <a:spLocks noGrp="1"/>
          </p:cNvSpPr>
          <p:nvPr>
            <p:ph type="sldNum" sz="quarter" idx="12"/>
          </p:nvPr>
        </p:nvSpPr>
        <p:spPr/>
        <p:txBody>
          <a:bodyPr/>
          <a:lstStyle/>
          <a:p>
            <a:fld id="{15608683-CD8F-0443-93F2-32894688D9CD}" type="slidenum">
              <a:rPr lang="en-US" smtClean="0"/>
              <a:t>44</a:t>
            </a:fld>
            <a:endParaRPr lang="en-US"/>
          </a:p>
        </p:txBody>
      </p:sp>
    </p:spTree>
    <p:extLst>
      <p:ext uri="{BB962C8B-B14F-4D97-AF65-F5344CB8AC3E}">
        <p14:creationId xmlns:p14="http://schemas.microsoft.com/office/powerpoint/2010/main" val="3559155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97546" cy="1072706"/>
          </a:xfrm>
        </p:spPr>
        <p:txBody>
          <a:bodyPr>
            <a:noAutofit/>
          </a:bodyPr>
          <a:lstStyle/>
          <a:p>
            <a:r>
              <a:rPr kumimoji="1" lang="en-US" altLang="zh-CN" sz="3200" dirty="0"/>
              <a:t>Cross-Domain</a:t>
            </a:r>
            <a:r>
              <a:rPr kumimoji="1" lang="zh-CN" altLang="en-US" sz="3200" dirty="0"/>
              <a:t> </a:t>
            </a:r>
            <a:r>
              <a:rPr kumimoji="1" lang="en-US" altLang="zh-CN" sz="3200" dirty="0"/>
              <a:t>depression detection</a:t>
            </a:r>
            <a:endParaRPr kumimoji="1" lang="zh-CN" altLang="en-US" sz="3200" dirty="0"/>
          </a:p>
        </p:txBody>
      </p:sp>
      <p:sp>
        <p:nvSpPr>
          <p:cNvPr id="3" name="内容占位符 2"/>
          <p:cNvSpPr>
            <a:spLocks noGrp="1"/>
          </p:cNvSpPr>
          <p:nvPr>
            <p:ph idx="1"/>
          </p:nvPr>
        </p:nvSpPr>
        <p:spPr>
          <a:xfrm>
            <a:off x="685800" y="1557338"/>
            <a:ext cx="7797546" cy="5050283"/>
          </a:xfrm>
        </p:spPr>
        <p:txBody>
          <a:bodyPr>
            <a:normAutofit/>
          </a:bodyPr>
          <a:lstStyle/>
          <a:p>
            <a:pPr>
              <a:lnSpc>
                <a:spcPct val="100000"/>
              </a:lnSpc>
            </a:pPr>
            <a:r>
              <a:rPr lang="en-US" altLang="zh-CN" sz="2600" b="1" dirty="0">
                <a:latin typeface="Times New Roman"/>
                <a:ea typeface="华文新魏" charset="0"/>
                <a:cs typeface="Times New Roman"/>
              </a:rPr>
              <a:t>Motivation:</a:t>
            </a:r>
            <a:r>
              <a:rPr lang="zh-CN" altLang="en-US" sz="2600" dirty="0">
                <a:latin typeface="Times New Roman"/>
                <a:ea typeface="华文新魏" charset="0"/>
                <a:cs typeface="Times New Roman"/>
              </a:rPr>
              <a:t> </a:t>
            </a:r>
            <a:endParaRPr lang="en-US" altLang="zh-CN" sz="2600" dirty="0">
              <a:latin typeface="Times New Roman"/>
              <a:ea typeface="华文新魏" charset="0"/>
              <a:cs typeface="Times New Roman"/>
            </a:endParaRPr>
          </a:p>
          <a:p>
            <a:pPr lvl="1"/>
            <a:r>
              <a:rPr lang="en-US" altLang="zh-CN" sz="2200" dirty="0">
                <a:latin typeface="Times New Roman"/>
                <a:ea typeface="华文新魏" charset="0"/>
                <a:cs typeface="Times New Roman"/>
              </a:rPr>
              <a:t>Success</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of</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depression</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detection</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in</a:t>
            </a:r>
            <a:r>
              <a:rPr lang="zh-CN" altLang="en-US" sz="2200" dirty="0">
                <a:latin typeface="Times New Roman"/>
                <a:ea typeface="华文新魏" charset="0"/>
                <a:cs typeface="Times New Roman"/>
              </a:rPr>
              <a:t> </a:t>
            </a:r>
            <a:r>
              <a:rPr lang="en-US" altLang="zh-CN" sz="2200" b="1" dirty="0">
                <a:solidFill>
                  <a:srgbClr val="FF0000"/>
                </a:solidFill>
                <a:latin typeface="Times New Roman"/>
                <a:ea typeface="华文新魏" charset="0"/>
                <a:cs typeface="Times New Roman"/>
              </a:rPr>
              <a:t>Twitter (Source Domain)</a:t>
            </a:r>
          </a:p>
          <a:p>
            <a:pPr lvl="1"/>
            <a:r>
              <a:rPr lang="en-US" altLang="zh-CN" sz="2200" dirty="0">
                <a:latin typeface="Times New Roman"/>
                <a:ea typeface="华文新魏" charset="0"/>
                <a:cs typeface="Times New Roman"/>
              </a:rPr>
              <a:t>Probably</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insufficient</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labeled</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(self-reported</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depression)</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samples</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for</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model</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training</a:t>
            </a:r>
            <a:r>
              <a:rPr lang="zh-CN" altLang="en-US" sz="2200" dirty="0">
                <a:latin typeface="Times New Roman"/>
                <a:ea typeface="华文新魏" charset="0"/>
                <a:cs typeface="Times New Roman"/>
              </a:rPr>
              <a:t> </a:t>
            </a:r>
            <a:r>
              <a:rPr lang="en-US" altLang="zh-CN" sz="2200" b="1" dirty="0">
                <a:solidFill>
                  <a:srgbClr val="FF0000"/>
                </a:solidFill>
                <a:latin typeface="Times New Roman"/>
                <a:ea typeface="华文新魏" charset="0"/>
                <a:cs typeface="Times New Roman"/>
              </a:rPr>
              <a:t>in</a:t>
            </a:r>
            <a:r>
              <a:rPr lang="zh-CN" altLang="en-US" sz="2200" b="1" dirty="0">
                <a:solidFill>
                  <a:srgbClr val="FF0000"/>
                </a:solidFill>
                <a:latin typeface="Times New Roman"/>
                <a:ea typeface="华文新魏" charset="0"/>
                <a:cs typeface="Times New Roman"/>
              </a:rPr>
              <a:t> </a:t>
            </a:r>
            <a:r>
              <a:rPr lang="en-US" altLang="zh-CN" sz="2200" b="1" dirty="0">
                <a:solidFill>
                  <a:srgbClr val="FF0000"/>
                </a:solidFill>
                <a:latin typeface="Times New Roman"/>
                <a:ea typeface="华文新魏" charset="0"/>
                <a:cs typeface="Times New Roman"/>
              </a:rPr>
              <a:t>other</a:t>
            </a:r>
            <a:r>
              <a:rPr lang="zh-CN" altLang="en-US" sz="2200" b="1" dirty="0">
                <a:solidFill>
                  <a:srgbClr val="FF0000"/>
                </a:solidFill>
                <a:latin typeface="Times New Roman"/>
                <a:ea typeface="华文新魏" charset="0"/>
                <a:cs typeface="Times New Roman"/>
              </a:rPr>
              <a:t> </a:t>
            </a:r>
            <a:r>
              <a:rPr lang="en-US" altLang="zh-CN" sz="2200" b="1" dirty="0">
                <a:solidFill>
                  <a:srgbClr val="FF0000"/>
                </a:solidFill>
                <a:latin typeface="Times New Roman"/>
                <a:ea typeface="华文新魏" charset="0"/>
                <a:cs typeface="Times New Roman"/>
              </a:rPr>
              <a:t>platforms (Target Domain, e.g. Weibo)</a:t>
            </a:r>
            <a:r>
              <a:rPr lang="en-US" altLang="zh-CN" sz="2200" dirty="0">
                <a:latin typeface="Times New Roman"/>
                <a:ea typeface="华文新魏" charset="0"/>
                <a:cs typeface="Times New Roman"/>
              </a:rPr>
              <a:t>,</a:t>
            </a:r>
            <a:r>
              <a:rPr lang="zh-CN" altLang="en-US" sz="2200" dirty="0">
                <a:solidFill>
                  <a:srgbClr val="FF0000"/>
                </a:solidFill>
                <a:latin typeface="Times New Roman"/>
                <a:ea typeface="华文新魏" charset="0"/>
                <a:cs typeface="Times New Roman"/>
              </a:rPr>
              <a:t> </a:t>
            </a:r>
            <a:r>
              <a:rPr lang="en-US" altLang="zh-CN" sz="2200" dirty="0">
                <a:latin typeface="Times New Roman"/>
                <a:ea typeface="华文新魏" charset="0"/>
                <a:cs typeface="Times New Roman"/>
              </a:rPr>
              <a:t>due</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to</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cultural</a:t>
            </a:r>
            <a:r>
              <a:rPr lang="zh-CN" altLang="en-US" sz="2200" dirty="0">
                <a:latin typeface="Times New Roman"/>
                <a:ea typeface="华文新魏" charset="0"/>
                <a:cs typeface="Times New Roman"/>
              </a:rPr>
              <a:t> </a:t>
            </a:r>
            <a:r>
              <a:rPr lang="en-US" altLang="zh-CN" sz="2200" dirty="0">
                <a:latin typeface="Times New Roman"/>
                <a:ea typeface="华文新魏" charset="0"/>
                <a:cs typeface="Times New Roman"/>
              </a:rPr>
              <a:t>differences</a:t>
            </a:r>
          </a:p>
          <a:p>
            <a:pPr lvl="1"/>
            <a:endParaRPr lang="en-US" altLang="zh-CN" sz="2000" dirty="0">
              <a:latin typeface="Times New Roman"/>
              <a:ea typeface="华文新魏" charset="0"/>
              <a:cs typeface="Times New Roman"/>
            </a:endParaRPr>
          </a:p>
          <a:p>
            <a:pPr lvl="1"/>
            <a:endParaRPr lang="en-US" altLang="zh-CN" sz="2000" dirty="0">
              <a:latin typeface="Times New Roman"/>
              <a:ea typeface="华文新魏" charset="0"/>
              <a:cs typeface="Times New Roman"/>
            </a:endParaRPr>
          </a:p>
          <a:p>
            <a:pPr lvl="1"/>
            <a:endParaRPr lang="en-US" altLang="zh-CN" sz="2000" dirty="0">
              <a:latin typeface="Times New Roman"/>
              <a:ea typeface="华文新魏" charset="0"/>
              <a:cs typeface="Times New Roman"/>
            </a:endParaRPr>
          </a:p>
          <a:p>
            <a:pPr lvl="1"/>
            <a:endParaRPr lang="en-US" altLang="zh-CN" sz="2000" dirty="0">
              <a:latin typeface="Times New Roman"/>
              <a:ea typeface="华文新魏" charset="0"/>
              <a:cs typeface="Times New Roman"/>
            </a:endParaRPr>
          </a:p>
          <a:p>
            <a:pPr lvl="1"/>
            <a:endParaRPr lang="en-US" altLang="zh-CN" sz="2000" dirty="0">
              <a:latin typeface="Times New Roman"/>
              <a:ea typeface="华文新魏" charset="0"/>
              <a:cs typeface="Times New Roman"/>
            </a:endParaRPr>
          </a:p>
          <a:p>
            <a:pPr lvl="1"/>
            <a:r>
              <a:rPr lang="en-US" altLang="zh-CN" sz="2200" dirty="0">
                <a:latin typeface="Times New Roman"/>
                <a:ea typeface="华文新魏" charset="0"/>
                <a:cs typeface="Times New Roman"/>
              </a:rPr>
              <a:t>Utilizing the source domain dataset to improve depression detection performance for a target domain</a:t>
            </a:r>
          </a:p>
        </p:txBody>
      </p:sp>
      <p:sp>
        <p:nvSpPr>
          <p:cNvPr id="4" name="幻灯片编号占位符 3"/>
          <p:cNvSpPr>
            <a:spLocks noGrp="1"/>
          </p:cNvSpPr>
          <p:nvPr>
            <p:ph type="sldNum" sz="quarter" idx="12"/>
          </p:nvPr>
        </p:nvSpPr>
        <p:spPr/>
        <p:txBody>
          <a:bodyPr/>
          <a:lstStyle/>
          <a:p>
            <a:fld id="{15608683-CD8F-0443-93F2-32894688D9CD}" type="slidenum">
              <a:rPr lang="en-US" smtClean="0"/>
              <a:t>45</a:t>
            </a:fld>
            <a:endParaRPr lang="en-US"/>
          </a:p>
        </p:txBody>
      </p:sp>
      <p:sp>
        <p:nvSpPr>
          <p:cNvPr id="6" name="文本占位符 2"/>
          <p:cNvSpPr txBox="1">
            <a:spLocks/>
          </p:cNvSpPr>
          <p:nvPr/>
        </p:nvSpPr>
        <p:spPr>
          <a:xfrm>
            <a:off x="247469" y="6540500"/>
            <a:ext cx="8045961" cy="3175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7430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22002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sz="1600" dirty="0" err="1">
                <a:latin typeface="Times New Roman"/>
                <a:ea typeface="华文楷体" panose="02010600040101010101" pitchFamily="2" charset="-122"/>
                <a:cs typeface="Times New Roman"/>
              </a:rPr>
              <a:t>Shen&amp;Jia</a:t>
            </a:r>
            <a:r>
              <a:rPr lang="en-US" altLang="zh-CN" sz="1600" dirty="0">
                <a:latin typeface="Times New Roman"/>
                <a:ea typeface="华文楷体" panose="02010600040101010101" pitchFamily="2" charset="-122"/>
                <a:cs typeface="Times New Roman"/>
              </a:rPr>
              <a:t>. Cross-Domain Depression Detection</a:t>
            </a:r>
            <a:r>
              <a:rPr lang="zh-CN" altLang="en-US" sz="1600" dirty="0">
                <a:latin typeface="Times New Roman"/>
                <a:ea typeface="华文楷体" panose="02010600040101010101" pitchFamily="2" charset="-122"/>
                <a:cs typeface="Times New Roman"/>
              </a:rPr>
              <a:t> </a:t>
            </a:r>
            <a:r>
              <a:rPr lang="en-US" altLang="zh-CN" sz="1600" dirty="0">
                <a:latin typeface="Times New Roman"/>
                <a:ea typeface="华文楷体" panose="02010600040101010101" pitchFamily="2" charset="-122"/>
                <a:cs typeface="Times New Roman"/>
              </a:rPr>
              <a:t>via Harvesting Social Media</a:t>
            </a:r>
            <a:r>
              <a:rPr lang="zh-Hans" altLang="en-US" sz="1600" dirty="0">
                <a:latin typeface="Times New Roman"/>
                <a:ea typeface="华文楷体" panose="02010600040101010101" pitchFamily="2" charset="-122"/>
                <a:cs typeface="Times New Roman"/>
              </a:rPr>
              <a:t> </a:t>
            </a:r>
            <a:r>
              <a:rPr lang="en-US" altLang="zh-CN" sz="1600" dirty="0">
                <a:latin typeface="Times New Roman"/>
                <a:ea typeface="华文楷体" panose="02010600040101010101" pitchFamily="2" charset="-122"/>
                <a:cs typeface="Times New Roman"/>
              </a:rPr>
              <a:t>(IJCAI’18</a:t>
            </a:r>
            <a:r>
              <a:rPr lang="en-US" altLang="zh-Hans" sz="1600" dirty="0">
                <a:latin typeface="Times New Roman"/>
                <a:ea typeface="华文楷体" panose="02010600040101010101" pitchFamily="2" charset="-122"/>
                <a:cs typeface="Times New Roman"/>
              </a:rPr>
              <a:t>)</a:t>
            </a:r>
            <a:endParaRPr lang="en-US" altLang="zh-CN" sz="1600" dirty="0">
              <a:latin typeface="Times New Roman"/>
              <a:ea typeface="华文楷体" panose="02010600040101010101" pitchFamily="2" charset="-122"/>
              <a:cs typeface="Times New Roman"/>
            </a:endParaRPr>
          </a:p>
        </p:txBody>
      </p:sp>
      <p:sp>
        <p:nvSpPr>
          <p:cNvPr id="7" name="矩形 6"/>
          <p:cNvSpPr/>
          <p:nvPr/>
        </p:nvSpPr>
        <p:spPr>
          <a:xfrm>
            <a:off x="1573107" y="3556396"/>
            <a:ext cx="6502991" cy="1354217"/>
          </a:xfrm>
          <a:prstGeom prst="rect">
            <a:avLst/>
          </a:prstGeom>
          <a:ln>
            <a:solidFill>
              <a:srgbClr val="0070C0"/>
            </a:solidFill>
          </a:ln>
        </p:spPr>
        <p:txBody>
          <a:bodyPr wrap="square">
            <a:spAutoFit/>
          </a:bodyPr>
          <a:lstStyle/>
          <a:p>
            <a:pPr marL="0" lvl="1">
              <a:lnSpc>
                <a:spcPct val="90000"/>
              </a:lnSpc>
              <a:spcBef>
                <a:spcPts val="400"/>
              </a:spcBef>
              <a:spcAft>
                <a:spcPts val="200"/>
              </a:spcAft>
              <a:buClr>
                <a:srgbClr val="63A537"/>
              </a:buClr>
              <a:buSzPct val="85000"/>
            </a:pP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Match</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the</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pattern</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“I</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am</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diagnosed</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with</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depression”</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in</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100 million randomly crawled tweets:</a:t>
            </a:r>
          </a:p>
          <a:p>
            <a:pPr marL="0" lvl="1">
              <a:lnSpc>
                <a:spcPct val="90000"/>
              </a:lnSpc>
              <a:spcBef>
                <a:spcPts val="400"/>
              </a:spcBef>
              <a:spcAft>
                <a:spcPts val="200"/>
              </a:spcAft>
              <a:buClr>
                <a:srgbClr val="63A537"/>
              </a:buClr>
              <a:buSzPct val="85000"/>
            </a:pP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481</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users</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accessed</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in</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Twitter</a:t>
            </a:r>
          </a:p>
          <a:p>
            <a:pPr marL="0" lvl="1">
              <a:lnSpc>
                <a:spcPct val="90000"/>
              </a:lnSpc>
              <a:spcBef>
                <a:spcPts val="400"/>
              </a:spcBef>
              <a:spcAft>
                <a:spcPts val="200"/>
              </a:spcAft>
              <a:buClr>
                <a:srgbClr val="63A537"/>
              </a:buClr>
              <a:buSzPct val="85000"/>
            </a:pP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142</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users</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accessed</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in</a:t>
            </a:r>
            <a:r>
              <a:rPr kumimoji="1" lang="zh-CN" altLang="en-US"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 </a:t>
            </a:r>
            <a:r>
              <a:rPr kumimoji="1" lang="en-US" altLang="zh-CN" sz="2000" b="1" dirty="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rPr>
              <a:t>Weibo</a:t>
            </a:r>
          </a:p>
        </p:txBody>
      </p:sp>
    </p:spTree>
    <p:extLst>
      <p:ext uri="{BB962C8B-B14F-4D97-AF65-F5344CB8AC3E}">
        <p14:creationId xmlns:p14="http://schemas.microsoft.com/office/powerpoint/2010/main" val="3167048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1001268"/>
          </a:xfrm>
        </p:spPr>
        <p:txBody>
          <a:bodyPr/>
          <a:lstStyle/>
          <a:p>
            <a:r>
              <a:rPr kumimoji="1" lang="en-US" altLang="zh-CN" dirty="0"/>
              <a:t>Datasets</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38912" y="1737360"/>
                <a:ext cx="8524494" cy="4900551"/>
              </a:xfrm>
            </p:spPr>
            <p:txBody>
              <a:bodyPr>
                <a:normAutofit/>
              </a:bodyPr>
              <a:lstStyle/>
              <a:p>
                <a:r>
                  <a:rPr kumimoji="1" lang="en-US" altLang="zh-CN" sz="3200" b="1" dirty="0">
                    <a:latin typeface="Times New Roman" charset="0"/>
                    <a:ea typeface="Times New Roman" charset="0"/>
                    <a:cs typeface="Times New Roman" charset="0"/>
                  </a:rPr>
                  <a:t>Datasets: </a:t>
                </a:r>
                <a:endParaRPr kumimoji="1" lang="en-US" altLang="zh-CN" sz="2800" b="1" dirty="0">
                  <a:latin typeface="Times New Roman" charset="0"/>
                  <a:ea typeface="Times New Roman" charset="0"/>
                  <a:cs typeface="Times New Roman" charset="0"/>
                </a:endParaRPr>
              </a:p>
              <a:p>
                <a:pPr lvl="1">
                  <a:buClr>
                    <a:srgbClr val="63A537"/>
                  </a:buClr>
                </a:pPr>
                <a:r>
                  <a:rPr lang="en-US" altLang="zh-CN" sz="2400" b="1" dirty="0">
                    <a:solidFill>
                      <a:prstClr val="black"/>
                    </a:solidFill>
                    <a:latin typeface="Times New Roman" charset="0"/>
                    <a:ea typeface="Times New Roman" charset="0"/>
                    <a:cs typeface="Times New Roman" charset="0"/>
                  </a:rPr>
                  <a:t>Weibo</a:t>
                </a:r>
                <a:r>
                  <a:rPr lang="zh-CN" altLang="en-US" sz="2400" b="1" dirty="0">
                    <a:solidFill>
                      <a:prstClr val="black"/>
                    </a:solidFill>
                    <a:latin typeface="Times New Roman" charset="0"/>
                    <a:ea typeface="Times New Roman" charset="0"/>
                    <a:cs typeface="Times New Roman" charset="0"/>
                  </a:rPr>
                  <a:t> </a:t>
                </a:r>
                <a:r>
                  <a:rPr lang="en-US" altLang="zh-CN" sz="2400" b="1" dirty="0">
                    <a:solidFill>
                      <a:prstClr val="black"/>
                    </a:solidFill>
                    <a:latin typeface="Times New Roman" charset="0"/>
                    <a:ea typeface="Times New Roman" charset="0"/>
                    <a:cs typeface="Times New Roman" charset="0"/>
                  </a:rPr>
                  <a:t>dataset</a:t>
                </a:r>
                <a:r>
                  <a:rPr lang="zh-CN" altLang="en-US" sz="2400" b="1" dirty="0">
                    <a:solidFill>
                      <a:prstClr val="black"/>
                    </a:solidFill>
                    <a:latin typeface="Times New Roman" charset="0"/>
                    <a:ea typeface="Times New Roman" charset="0"/>
                    <a:cs typeface="Times New Roman" charset="0"/>
                  </a:rPr>
                  <a:t> </a:t>
                </a:r>
                <a14:m>
                  <m:oMath xmlns:m="http://schemas.openxmlformats.org/officeDocument/2006/math">
                    <m:sSub>
                      <m:sSubPr>
                        <m:ctrlPr>
                          <a:rPr lang="en-US" altLang="zh-CN" sz="2400" b="1" i="1" dirty="0">
                            <a:solidFill>
                              <a:prstClr val="black"/>
                            </a:solidFill>
                            <a:latin typeface="Cambria Math" panose="02040503050406030204" pitchFamily="18" charset="0"/>
                            <a:ea typeface="Times New Roman" charset="0"/>
                            <a:cs typeface="Times New Roman" charset="0"/>
                          </a:rPr>
                        </m:ctrlPr>
                      </m:sSubPr>
                      <m:e>
                        <m:r>
                          <a:rPr lang="zh-CN" altLang="en-US" sz="2400" b="1" i="1" dirty="0">
                            <a:solidFill>
                              <a:prstClr val="black"/>
                            </a:solidFill>
                            <a:latin typeface="Cambria Math" charset="0"/>
                            <a:ea typeface="Times New Roman" charset="0"/>
                            <a:cs typeface="Times New Roman" charset="0"/>
                          </a:rPr>
                          <m:t> </m:t>
                        </m:r>
                        <m:r>
                          <a:rPr lang="mr-IN" altLang="zh-CN" sz="2400" b="1" i="1" dirty="0">
                            <a:solidFill>
                              <a:prstClr val="black"/>
                            </a:solidFill>
                            <a:latin typeface="Cambria Math" charset="0"/>
                            <a:ea typeface="Times New Roman" charset="0"/>
                            <a:cs typeface="Times New Roman" charset="0"/>
                          </a:rPr>
                          <m:t>𝓓</m:t>
                        </m:r>
                      </m:e>
                      <m:sub>
                        <m:r>
                          <a:rPr lang="en-US" altLang="zh-CN" sz="2400" b="1" i="1" dirty="0">
                            <a:solidFill>
                              <a:prstClr val="black"/>
                            </a:solidFill>
                            <a:latin typeface="Cambria Math" charset="0"/>
                            <a:ea typeface="Times New Roman" charset="0"/>
                            <a:cs typeface="Times New Roman" charset="0"/>
                          </a:rPr>
                          <m:t>𝑻</m:t>
                        </m:r>
                      </m:sub>
                    </m:sSub>
                  </m:oMath>
                </a14:m>
                <a:r>
                  <a:rPr lang="en-US" altLang="zh-CN" sz="2400" b="1" dirty="0">
                    <a:latin typeface="Times New Roman" charset="0"/>
                    <a:ea typeface="Times New Roman" charset="0"/>
                    <a:cs typeface="Times New Roman" charset="0"/>
                  </a:rPr>
                  <a:t>: </a:t>
                </a:r>
              </a:p>
              <a:p>
                <a:pPr marL="709200" lvl="1">
                  <a:buClr>
                    <a:srgbClr val="63A537"/>
                  </a:buClr>
                </a:pPr>
                <a:r>
                  <a:rPr lang="en-US" altLang="zh-CN" sz="2400" dirty="0">
                    <a:latin typeface="Times New Roman" charset="0"/>
                    <a:ea typeface="Times New Roman" charset="0"/>
                    <a:cs typeface="Times New Roman" charset="0"/>
                  </a:rPr>
                  <a:t>580 depressed samples</a:t>
                </a:r>
                <a:r>
                  <a:rPr lang="zh-CN"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by sentence pattern labeling(e.g. I’m diagnosed depression)</a:t>
                </a:r>
                <a:r>
                  <a:rPr kumimoji="1" lang="zh-CN" altLang="en-US" sz="2400" dirty="0">
                    <a:latin typeface="Times New Roman" charset="0"/>
                    <a:ea typeface="Times New Roman" charset="0"/>
                    <a:cs typeface="Times New Roman" charset="0"/>
                  </a:rPr>
                  <a:t> </a:t>
                </a:r>
                <a:endParaRPr lang="en-US" altLang="zh-CN" sz="2400" dirty="0">
                  <a:latin typeface="Times New Roman" charset="0"/>
                  <a:ea typeface="Times New Roman" charset="0"/>
                  <a:cs typeface="Times New Roman" charset="0"/>
                </a:endParaRPr>
              </a:p>
              <a:p>
                <a:pPr marL="709200" lvl="1">
                  <a:buClr>
                    <a:srgbClr val="63A537"/>
                  </a:buClr>
                </a:pPr>
                <a:r>
                  <a:rPr lang="en-US" altLang="zh-CN" sz="2400" dirty="0">
                    <a:latin typeface="Times New Roman" charset="0"/>
                    <a:ea typeface="Times New Roman" charset="0"/>
                    <a:cs typeface="Times New Roman" charset="0"/>
                  </a:rPr>
                  <a:t>580 non-depressed samples</a:t>
                </a:r>
                <a:r>
                  <a:rPr lang="zh-CN" altLang="en-US" sz="2400" dirty="0">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that</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have</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no</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tweets</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containing</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“depress”.</a:t>
                </a:r>
                <a:endParaRPr kumimoji="1" lang="en-US" altLang="zh-CN" sz="1200" dirty="0">
                  <a:latin typeface="Times New Roman" charset="0"/>
                  <a:ea typeface="Times New Roman" charset="0"/>
                  <a:cs typeface="Times New Roman" charset="0"/>
                </a:endParaRPr>
              </a:p>
              <a:p>
                <a:pPr lvl="1" algn="just">
                  <a:spcAft>
                    <a:spcPts val="600"/>
                  </a:spcAft>
                  <a:defRPr/>
                </a:pPr>
                <a:r>
                  <a:rPr lang="en-US" altLang="zh-CN" sz="2400" b="1" dirty="0">
                    <a:solidFill>
                      <a:prstClr val="black"/>
                    </a:solidFill>
                    <a:latin typeface="Times New Roman" charset="0"/>
                    <a:ea typeface="Times New Roman" charset="0"/>
                    <a:cs typeface="Times New Roman" charset="0"/>
                  </a:rPr>
                  <a:t>Twitter</a:t>
                </a:r>
                <a:r>
                  <a:rPr lang="zh-CN" altLang="en-US" sz="2400" b="1" dirty="0">
                    <a:solidFill>
                      <a:prstClr val="black"/>
                    </a:solidFill>
                    <a:latin typeface="Times New Roman" charset="0"/>
                    <a:ea typeface="Times New Roman" charset="0"/>
                    <a:cs typeface="Times New Roman" charset="0"/>
                  </a:rPr>
                  <a:t> </a:t>
                </a:r>
                <a:r>
                  <a:rPr lang="en-US" altLang="zh-CN" sz="2400" b="1" dirty="0">
                    <a:solidFill>
                      <a:prstClr val="black"/>
                    </a:solidFill>
                    <a:latin typeface="Times New Roman" charset="0"/>
                    <a:ea typeface="Times New Roman" charset="0"/>
                    <a:cs typeface="Times New Roman" charset="0"/>
                  </a:rPr>
                  <a:t>dataset </a:t>
                </a:r>
                <a14:m>
                  <m:oMath xmlns:m="http://schemas.openxmlformats.org/officeDocument/2006/math">
                    <m:sSub>
                      <m:sSubPr>
                        <m:ctrlPr>
                          <a:rPr lang="en-US" altLang="zh-CN" sz="2400" b="1" i="1" dirty="0">
                            <a:solidFill>
                              <a:prstClr val="black"/>
                            </a:solidFill>
                            <a:latin typeface="Cambria Math" panose="02040503050406030204" pitchFamily="18" charset="0"/>
                            <a:ea typeface="Times New Roman" charset="0"/>
                            <a:cs typeface="Times New Roman" charset="0"/>
                          </a:rPr>
                        </m:ctrlPr>
                      </m:sSubPr>
                      <m:e>
                        <m:r>
                          <a:rPr lang="mr-IN" altLang="zh-CN" sz="2400" b="1" i="1" dirty="0">
                            <a:solidFill>
                              <a:prstClr val="black"/>
                            </a:solidFill>
                            <a:latin typeface="Cambria Math" charset="0"/>
                            <a:ea typeface="Times New Roman" charset="0"/>
                            <a:cs typeface="Times New Roman" charset="0"/>
                          </a:rPr>
                          <m:t>𝓓</m:t>
                        </m:r>
                      </m:e>
                      <m:sub>
                        <m:r>
                          <a:rPr lang="en-US" altLang="zh-CN" sz="2400" b="1" i="1" dirty="0">
                            <a:solidFill>
                              <a:prstClr val="black"/>
                            </a:solidFill>
                            <a:latin typeface="Cambria Math" charset="0"/>
                            <a:ea typeface="Times New Roman" charset="0"/>
                            <a:cs typeface="Times New Roman" charset="0"/>
                          </a:rPr>
                          <m:t>𝑺</m:t>
                        </m:r>
                      </m:sub>
                    </m:sSub>
                  </m:oMath>
                </a14:m>
                <a:r>
                  <a:rPr lang="en-US" altLang="zh-CN" sz="2400" b="1" dirty="0">
                    <a:latin typeface="Times New Roman" charset="0"/>
                    <a:ea typeface="Times New Roman" charset="0"/>
                    <a:cs typeface="Times New Roman" charset="0"/>
                  </a:rPr>
                  <a:t>: </a:t>
                </a:r>
              </a:p>
              <a:p>
                <a:pPr marL="709200" lvl="1" algn="just">
                  <a:spcAft>
                    <a:spcPts val="600"/>
                  </a:spcAft>
                  <a:defRPr/>
                </a:pPr>
                <a:r>
                  <a:rPr lang="en-US" altLang="zh-CN" sz="2400" dirty="0">
                    <a:latin typeface="Times New Roman" charset="0"/>
                    <a:ea typeface="Times New Roman" charset="0"/>
                    <a:cs typeface="Times New Roman" charset="0"/>
                  </a:rPr>
                  <a:t>1400 depressed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users</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&amp;</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1400 non-depressed</a:t>
                </a:r>
                <a:r>
                  <a:rPr lang="zh-CN" altLang="en-US" sz="2400" dirty="0">
                    <a:latin typeface="Times New Roman" charset="0"/>
                    <a:ea typeface="Times New Roman" charset="0"/>
                    <a:cs typeface="Times New Roman" charset="0"/>
                  </a:rPr>
                  <a:t> </a:t>
                </a:r>
                <a:r>
                  <a:rPr lang="en-US" altLang="zh-CN" sz="2400" dirty="0">
                    <a:latin typeface="Times New Roman" charset="0"/>
                    <a:ea typeface="Times New Roman" charset="0"/>
                    <a:cs typeface="Times New Roman" charset="0"/>
                  </a:rPr>
                  <a:t>users, as shown in Research 3</a:t>
                </a:r>
              </a:p>
              <a:p>
                <a:pPr lvl="1" algn="just">
                  <a:spcAft>
                    <a:spcPts val="600"/>
                  </a:spcAft>
                  <a:defRPr/>
                </a:pPr>
                <a:r>
                  <a:rPr kumimoji="1" lang="en-US" altLang="zh-CN" sz="2400" b="1" dirty="0">
                    <a:latin typeface="Times New Roman" charset="0"/>
                    <a:ea typeface="Times New Roman" charset="0"/>
                    <a:cs typeface="Times New Roman" charset="0"/>
                  </a:rPr>
                  <a:t>Each</a:t>
                </a:r>
                <a:r>
                  <a:rPr kumimoji="1" lang="zh-CN" altLang="en-US" sz="2400" b="1" dirty="0">
                    <a:latin typeface="Times New Roman" charset="0"/>
                    <a:ea typeface="Times New Roman" charset="0"/>
                    <a:cs typeface="Times New Roman" charset="0"/>
                  </a:rPr>
                  <a:t> </a:t>
                </a:r>
                <a:r>
                  <a:rPr kumimoji="1" lang="en-US" altLang="zh-CN" sz="2400" b="1" dirty="0">
                    <a:latin typeface="Times New Roman" charset="0"/>
                    <a:ea typeface="Times New Roman" charset="0"/>
                    <a:cs typeface="Times New Roman" charset="0"/>
                  </a:rPr>
                  <a:t>sample</a:t>
                </a:r>
                <a:r>
                  <a:rPr kumimoji="1" lang="zh-CN" altLang="en-US" sz="2400" b="1" dirty="0">
                    <a:latin typeface="Times New Roman" charset="0"/>
                    <a:ea typeface="Times New Roman" charset="0"/>
                    <a:cs typeface="Times New Roman" charset="0"/>
                  </a:rPr>
                  <a:t> </a:t>
                </a:r>
                <a:r>
                  <a:rPr kumimoji="1" lang="en-US" altLang="zh-CN" sz="2400" b="1" dirty="0">
                    <a:latin typeface="Times New Roman" charset="0"/>
                    <a:ea typeface="Times New Roman" charset="0"/>
                    <a:cs typeface="Times New Roman" charset="0"/>
                  </a:rPr>
                  <a:t>includes</a:t>
                </a:r>
                <a:r>
                  <a:rPr kumimoji="1" lang="zh-CN" altLang="en-US" sz="2400" b="1" dirty="0">
                    <a:latin typeface="Times New Roman" charset="0"/>
                    <a:ea typeface="Times New Roman" charset="0"/>
                    <a:cs typeface="Times New Roman" charset="0"/>
                  </a:rPr>
                  <a:t>：</a:t>
                </a:r>
                <a:endParaRPr lang="en-US" altLang="zh-CN" sz="2400" b="1" dirty="0">
                  <a:latin typeface="Times New Roman" charset="0"/>
                  <a:ea typeface="Times New Roman" charset="0"/>
                  <a:cs typeface="Times New Roman" charset="0"/>
                </a:endParaRPr>
              </a:p>
              <a:p>
                <a:pPr marL="709200" lvl="1" algn="just">
                  <a:spcAft>
                    <a:spcPts val="600"/>
                  </a:spcAft>
                  <a:defRPr/>
                </a:pPr>
                <a:r>
                  <a:rPr kumimoji="1" lang="en-US" altLang="zh-CN" sz="2400" dirty="0">
                    <a:solidFill>
                      <a:prstClr val="black"/>
                    </a:solidFill>
                    <a:latin typeface="Times New Roman" charset="0"/>
                    <a:ea typeface="Times New Roman" charset="0"/>
                    <a:cs typeface="Times New Roman" charset="0"/>
                  </a:rPr>
                  <a:t>4</a:t>
                </a:r>
                <a:r>
                  <a:rPr kumimoji="1" lang="zh-CN" altLang="en-US" sz="2400" dirty="0">
                    <a:solidFill>
                      <a:prstClr val="black"/>
                    </a:solidFill>
                    <a:latin typeface="Times New Roman" charset="0"/>
                    <a:ea typeface="Times New Roman" charset="0"/>
                    <a:cs typeface="Times New Roman" charset="0"/>
                  </a:rPr>
                  <a:t> </a:t>
                </a:r>
                <a:r>
                  <a:rPr kumimoji="1" lang="en-US" altLang="zh-CN" sz="2400" dirty="0">
                    <a:solidFill>
                      <a:prstClr val="black"/>
                    </a:solidFill>
                    <a:latin typeface="Times New Roman" charset="0"/>
                    <a:ea typeface="Times New Roman" charset="0"/>
                    <a:cs typeface="Times New Roman" charset="0"/>
                  </a:rPr>
                  <a:t>weeks of tweets data + user profile</a:t>
                </a:r>
                <a:endParaRPr kumimoji="1" lang="en-US" altLang="zh-CN" sz="2800" b="1" dirty="0">
                  <a:latin typeface="Times New Roman" charset="0"/>
                  <a:ea typeface="Times New Roman" charset="0"/>
                  <a:cs typeface="Times New Roman" charset="0"/>
                </a:endParaRPr>
              </a:p>
              <a:p>
                <a:endParaRPr kumimoji="1" lang="en-US" altLang="zh-CN" dirty="0">
                  <a:latin typeface="Times New Roman" charset="0"/>
                  <a:ea typeface="Times New Roman" charset="0"/>
                  <a:cs typeface="Times New Roman" charset="0"/>
                </a:endParaRPr>
              </a:p>
              <a:p>
                <a:pPr lvl="1"/>
                <a:endParaRPr kumimoji="1" lang="en-US" altLang="zh-CN" dirty="0">
                  <a:latin typeface="Times New Roman" charset="0"/>
                  <a:ea typeface="Times New Roman" charset="0"/>
                  <a:cs typeface="Times New Roman" charset="0"/>
                </a:endParaRPr>
              </a:p>
              <a:p>
                <a:pPr lvl="2"/>
                <a:endParaRPr kumimoji="1" lang="en-US" altLang="zh-CN" dirty="0">
                  <a:latin typeface="Times New Roman" charset="0"/>
                  <a:ea typeface="Times New Roman" charset="0"/>
                  <a:cs typeface="Times New Roman"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38912" y="1737360"/>
                <a:ext cx="8524494" cy="4900551"/>
              </a:xfrm>
              <a:blipFill rotWithShape="0">
                <a:blip r:embed="rId3"/>
                <a:stretch>
                  <a:fillRect l="-1216" t="-2736" r="-1073"/>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p:txBody>
          <a:bodyPr/>
          <a:lstStyle/>
          <a:p>
            <a:fld id="{15608683-CD8F-0443-93F2-32894688D9CD}" type="slidenum">
              <a:rPr lang="en-US" smtClean="0"/>
              <a:t>46</a:t>
            </a:fld>
            <a:endParaRPr lang="en-US"/>
          </a:p>
        </p:txBody>
      </p:sp>
      <p:sp>
        <p:nvSpPr>
          <p:cNvPr id="5" name="文本占位符 2"/>
          <p:cNvSpPr txBox="1">
            <a:spLocks/>
          </p:cNvSpPr>
          <p:nvPr/>
        </p:nvSpPr>
        <p:spPr>
          <a:xfrm>
            <a:off x="247469" y="6540500"/>
            <a:ext cx="8045961" cy="3175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7430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22002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sz="1600" dirty="0" err="1">
                <a:latin typeface="Times New Roman"/>
                <a:ea typeface="华文楷体" panose="02010600040101010101" pitchFamily="2" charset="-122"/>
                <a:cs typeface="Times New Roman"/>
              </a:rPr>
              <a:t>Shen&amp;Jia</a:t>
            </a:r>
            <a:r>
              <a:rPr lang="en-US" altLang="zh-CN" sz="1600" dirty="0">
                <a:latin typeface="Times New Roman"/>
                <a:ea typeface="华文楷体" panose="02010600040101010101" pitchFamily="2" charset="-122"/>
                <a:cs typeface="Times New Roman"/>
              </a:rPr>
              <a:t>. Cross-Domain Depression Detection</a:t>
            </a:r>
            <a:r>
              <a:rPr lang="zh-CN" altLang="en-US" sz="1600" dirty="0">
                <a:latin typeface="Times New Roman"/>
                <a:ea typeface="华文楷体" panose="02010600040101010101" pitchFamily="2" charset="-122"/>
                <a:cs typeface="Times New Roman"/>
              </a:rPr>
              <a:t> </a:t>
            </a:r>
            <a:r>
              <a:rPr lang="en-US" altLang="zh-CN" sz="1600" dirty="0">
                <a:latin typeface="Times New Roman"/>
                <a:ea typeface="华文楷体" panose="02010600040101010101" pitchFamily="2" charset="-122"/>
                <a:cs typeface="Times New Roman"/>
              </a:rPr>
              <a:t>via Harvesting Social Media</a:t>
            </a:r>
            <a:r>
              <a:rPr lang="zh-Hans" altLang="en-US" sz="1600" dirty="0">
                <a:latin typeface="Times New Roman"/>
                <a:ea typeface="华文楷体" panose="02010600040101010101" pitchFamily="2" charset="-122"/>
                <a:cs typeface="Times New Roman"/>
              </a:rPr>
              <a:t> </a:t>
            </a:r>
            <a:r>
              <a:rPr lang="en-US" altLang="zh-CN" sz="1600" dirty="0">
                <a:latin typeface="Times New Roman"/>
                <a:ea typeface="华文楷体" panose="02010600040101010101" pitchFamily="2" charset="-122"/>
                <a:cs typeface="Times New Roman"/>
              </a:rPr>
              <a:t>(IJCAI’18</a:t>
            </a:r>
            <a:r>
              <a:rPr lang="en-US" altLang="zh-Hans" sz="1600" dirty="0">
                <a:latin typeface="Times New Roman"/>
                <a:ea typeface="华文楷体" panose="02010600040101010101" pitchFamily="2" charset="-122"/>
                <a:cs typeface="Times New Roman"/>
              </a:rPr>
              <a:t>)</a:t>
            </a:r>
            <a:endParaRPr lang="en-US" altLang="zh-CN" sz="1600" dirty="0">
              <a:latin typeface="Times New Roman"/>
              <a:ea typeface="华文楷体" panose="02010600040101010101" pitchFamily="2" charset="-122"/>
              <a:cs typeface="Times New Roman"/>
            </a:endParaRPr>
          </a:p>
        </p:txBody>
      </p:sp>
    </p:spTree>
    <p:extLst>
      <p:ext uri="{BB962C8B-B14F-4D97-AF65-F5344CB8AC3E}">
        <p14:creationId xmlns:p14="http://schemas.microsoft.com/office/powerpoint/2010/main" val="39250325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68303"/>
            <a:ext cx="7772400" cy="1066582"/>
          </a:xfrm>
        </p:spPr>
        <p:txBody>
          <a:bodyPr>
            <a:normAutofit/>
          </a:bodyPr>
          <a:lstStyle/>
          <a:p>
            <a:r>
              <a:rPr kumimoji="1" lang="en-US" altLang="zh-CN" dirty="0"/>
              <a:t>Detection </a:t>
            </a:r>
            <a:r>
              <a:rPr kumimoji="1" lang="en-US" altLang="zh-Hans" dirty="0"/>
              <a:t>C</a:t>
            </a:r>
            <a:r>
              <a:rPr kumimoji="1" lang="en-US" altLang="zh-CN" dirty="0"/>
              <a:t>hallenges</a:t>
            </a:r>
            <a:endParaRPr kumimoji="1" lang="zh-CN" altLang="en-US" dirty="0"/>
          </a:p>
        </p:txBody>
      </p:sp>
      <p:sp>
        <p:nvSpPr>
          <p:cNvPr id="4" name="幻灯片编号占位符 3"/>
          <p:cNvSpPr>
            <a:spLocks noGrp="1"/>
          </p:cNvSpPr>
          <p:nvPr>
            <p:ph type="sldNum" sz="quarter" idx="12"/>
          </p:nvPr>
        </p:nvSpPr>
        <p:spPr/>
        <p:txBody>
          <a:bodyPr/>
          <a:lstStyle/>
          <a:p>
            <a:fld id="{15608683-CD8F-0443-93F2-32894688D9CD}" type="slidenum">
              <a:rPr lang="en-US" smtClean="0"/>
              <a:t>47</a:t>
            </a:fld>
            <a:endParaRPr lang="en-US"/>
          </a:p>
        </p:txBody>
      </p:sp>
      <p:pic>
        <p:nvPicPr>
          <p:cNvPr id="9" name="图片 8">
            <a:extLst>
              <a:ext uri="{FF2B5EF4-FFF2-40B4-BE49-F238E27FC236}">
                <a16:creationId xmlns:a16="http://schemas.microsoft.com/office/drawing/2014/main" id="{22604986-196B-BC4E-93B4-CD5116908B27}"/>
              </a:ext>
            </a:extLst>
          </p:cNvPr>
          <p:cNvPicPr>
            <a:picLocks noChangeAspect="1"/>
          </p:cNvPicPr>
          <p:nvPr/>
        </p:nvPicPr>
        <p:blipFill rotWithShape="1">
          <a:blip r:embed="rId3">
            <a:extLst>
              <a:ext uri="{28A0092B-C50C-407E-A947-70E740481C1C}">
                <a14:useLocalDpi xmlns:a14="http://schemas.microsoft.com/office/drawing/2010/main" val="0"/>
              </a:ext>
            </a:extLst>
          </a:blip>
          <a:srcRect t="4580"/>
          <a:stretch/>
        </p:blipFill>
        <p:spPr>
          <a:xfrm>
            <a:off x="1729373" y="3010988"/>
            <a:ext cx="5398198" cy="2834640"/>
          </a:xfrm>
          <a:prstGeom prst="rect">
            <a:avLst/>
          </a:prstGeom>
        </p:spPr>
      </p:pic>
      <p:sp>
        <p:nvSpPr>
          <p:cNvPr id="12" name="内容占位符 2">
            <a:extLst>
              <a:ext uri="{FF2B5EF4-FFF2-40B4-BE49-F238E27FC236}">
                <a16:creationId xmlns:a16="http://schemas.microsoft.com/office/drawing/2014/main" id="{822D09E4-8BFF-3F45-849D-7F391BC6C16D}"/>
              </a:ext>
            </a:extLst>
          </p:cNvPr>
          <p:cNvSpPr>
            <a:spLocks noGrp="1"/>
          </p:cNvSpPr>
          <p:nvPr>
            <p:ph idx="1"/>
          </p:nvPr>
        </p:nvSpPr>
        <p:spPr>
          <a:xfrm>
            <a:off x="438912" y="1737360"/>
            <a:ext cx="8524494" cy="2067197"/>
          </a:xfrm>
        </p:spPr>
        <p:txBody>
          <a:bodyPr>
            <a:normAutofit/>
          </a:bodyPr>
          <a:lstStyle/>
          <a:p>
            <a:r>
              <a:rPr kumimoji="1" lang="en-US" altLang="zh-CN" sz="2800" b="1" dirty="0">
                <a:latin typeface="Times New Roman" charset="0"/>
                <a:ea typeface="Times New Roman" charset="0"/>
                <a:cs typeface="Times New Roman" charset="0"/>
              </a:rPr>
              <a:t>Isomerism</a:t>
            </a:r>
            <a:r>
              <a:rPr kumimoji="1" lang="en-US" altLang="zh-Hans" sz="2800" b="1" dirty="0">
                <a:latin typeface="Times New Roman" charset="0"/>
                <a:ea typeface="Times New Roman" charset="0"/>
                <a:cs typeface="Times New Roman" charset="0"/>
              </a:rPr>
              <a:t>:</a:t>
            </a:r>
            <a:r>
              <a:rPr kumimoji="1" lang="en-US" altLang="zh-CN" sz="2800" dirty="0">
                <a:latin typeface="Times New Roman" charset="0"/>
                <a:ea typeface="Times New Roman" charset="0"/>
                <a:cs typeface="Times New Roman" charset="0"/>
              </a:rPr>
              <a:t> </a:t>
            </a:r>
            <a:r>
              <a:rPr kumimoji="1" lang="en-US" altLang="zh-Hans" sz="2400" dirty="0">
                <a:latin typeface="Times New Roman" charset="0"/>
                <a:ea typeface="Times New Roman" charset="0"/>
                <a:cs typeface="Times New Roman" charset="0"/>
              </a:rPr>
              <a:t>one</a:t>
            </a:r>
            <a:r>
              <a:rPr kumimoji="1" lang="zh-Hans" altLang="en-US" sz="2400" dirty="0">
                <a:latin typeface="Times New Roman" charset="0"/>
                <a:ea typeface="Times New Roman" charset="0"/>
                <a:cs typeface="Times New Roman" charset="0"/>
              </a:rPr>
              <a:t> </a:t>
            </a:r>
            <a:r>
              <a:rPr kumimoji="1" lang="en-US" altLang="zh-Hans" sz="2400" dirty="0">
                <a:latin typeface="Times New Roman" charset="0"/>
                <a:ea typeface="Times New Roman" charset="0"/>
                <a:cs typeface="Times New Roman" charset="0"/>
              </a:rPr>
              <a:t>feature</a:t>
            </a:r>
            <a:r>
              <a:rPr kumimoji="1" lang="zh-Hans" altLang="en-US" sz="2400" dirty="0">
                <a:latin typeface="Times New Roman" charset="0"/>
                <a:ea typeface="Times New Roman" charset="0"/>
                <a:cs typeface="Times New Roman" charset="0"/>
              </a:rPr>
              <a:t> </a:t>
            </a:r>
            <a:r>
              <a:rPr kumimoji="1" lang="en-US" altLang="zh-Hans" sz="2400" dirty="0">
                <a:latin typeface="Times New Roman" charset="0"/>
                <a:ea typeface="Times New Roman" charset="0"/>
                <a:cs typeface="Times New Roman" charset="0"/>
              </a:rPr>
              <a:t>may</a:t>
            </a:r>
            <a:r>
              <a:rPr kumimoji="1" lang="zh-Hans"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follow distinctive integral (irrelevant to specific user groups) distributions across domains </a:t>
            </a:r>
            <a:endParaRPr kumimoji="1" lang="en-US" altLang="zh-CN" sz="24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026843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68303"/>
            <a:ext cx="7772400" cy="1066582"/>
          </a:xfrm>
        </p:spPr>
        <p:txBody>
          <a:bodyPr>
            <a:normAutofit/>
          </a:bodyPr>
          <a:lstStyle/>
          <a:p>
            <a:r>
              <a:rPr kumimoji="1" lang="en-US" altLang="zh-CN" dirty="0"/>
              <a:t>Detection </a:t>
            </a:r>
            <a:r>
              <a:rPr kumimoji="1" lang="en-US" altLang="zh-Hans" dirty="0"/>
              <a:t>C</a:t>
            </a:r>
            <a:r>
              <a:rPr kumimoji="1" lang="en-US" altLang="zh-CN" dirty="0"/>
              <a:t>hallenges</a:t>
            </a:r>
            <a:endParaRPr kumimoji="1" lang="zh-CN" altLang="en-US" dirty="0"/>
          </a:p>
        </p:txBody>
      </p:sp>
      <p:sp>
        <p:nvSpPr>
          <p:cNvPr id="4" name="幻灯片编号占位符 3"/>
          <p:cNvSpPr>
            <a:spLocks noGrp="1"/>
          </p:cNvSpPr>
          <p:nvPr>
            <p:ph type="sldNum" sz="quarter" idx="12"/>
          </p:nvPr>
        </p:nvSpPr>
        <p:spPr/>
        <p:txBody>
          <a:bodyPr/>
          <a:lstStyle/>
          <a:p>
            <a:fld id="{15608683-CD8F-0443-93F2-32894688D9CD}" type="slidenum">
              <a:rPr lang="en-US" smtClean="0"/>
              <a:t>48</a:t>
            </a:fld>
            <a:endParaRPr lang="en-US"/>
          </a:p>
        </p:txBody>
      </p:sp>
      <p:sp>
        <p:nvSpPr>
          <p:cNvPr id="10" name="内容占位符 2">
            <a:extLst>
              <a:ext uri="{FF2B5EF4-FFF2-40B4-BE49-F238E27FC236}">
                <a16:creationId xmlns:a16="http://schemas.microsoft.com/office/drawing/2014/main" id="{55D26946-C208-334C-BF6D-9876EEAF7AAB}"/>
              </a:ext>
            </a:extLst>
          </p:cNvPr>
          <p:cNvSpPr>
            <a:spLocks noGrp="1"/>
          </p:cNvSpPr>
          <p:nvPr>
            <p:ph idx="1"/>
          </p:nvPr>
        </p:nvSpPr>
        <p:spPr>
          <a:xfrm>
            <a:off x="438912" y="1737360"/>
            <a:ext cx="8524494" cy="4900551"/>
          </a:xfrm>
        </p:spPr>
        <p:txBody>
          <a:bodyPr>
            <a:normAutofit/>
          </a:bodyPr>
          <a:lstStyle/>
          <a:p>
            <a:r>
              <a:rPr kumimoji="1" lang="en-US" altLang="zh-CN" sz="2800" b="1" dirty="0">
                <a:latin typeface="Times New Roman" charset="0"/>
                <a:ea typeface="Times New Roman" charset="0"/>
                <a:cs typeface="Times New Roman" charset="0"/>
              </a:rPr>
              <a:t>Isomerism</a:t>
            </a:r>
            <a:r>
              <a:rPr kumimoji="1" lang="en-US" altLang="zh-Hans" sz="2800" b="1" dirty="0">
                <a:latin typeface="Times New Roman" charset="0"/>
                <a:ea typeface="Times New Roman" charset="0"/>
                <a:cs typeface="Times New Roman" charset="0"/>
              </a:rPr>
              <a:t>:</a:t>
            </a:r>
            <a:r>
              <a:rPr kumimoji="1" lang="en-US" altLang="zh-CN" sz="2800" dirty="0">
                <a:latin typeface="Times New Roman" charset="0"/>
                <a:ea typeface="Times New Roman" charset="0"/>
                <a:cs typeface="Times New Roman" charset="0"/>
              </a:rPr>
              <a:t> </a:t>
            </a:r>
            <a:r>
              <a:rPr kumimoji="1" lang="en-US" altLang="zh-Hans" sz="2400" dirty="0">
                <a:latin typeface="Times New Roman" charset="0"/>
                <a:ea typeface="Times New Roman" charset="0"/>
                <a:cs typeface="Times New Roman" charset="0"/>
              </a:rPr>
              <a:t>one</a:t>
            </a:r>
            <a:r>
              <a:rPr kumimoji="1" lang="zh-Hans" altLang="en-US" sz="2400" dirty="0">
                <a:latin typeface="Times New Roman" charset="0"/>
                <a:ea typeface="Times New Roman" charset="0"/>
                <a:cs typeface="Times New Roman" charset="0"/>
              </a:rPr>
              <a:t> </a:t>
            </a:r>
            <a:r>
              <a:rPr kumimoji="1" lang="en-US" altLang="zh-Hans" sz="2400" dirty="0">
                <a:latin typeface="Times New Roman" charset="0"/>
                <a:ea typeface="Times New Roman" charset="0"/>
                <a:cs typeface="Times New Roman" charset="0"/>
              </a:rPr>
              <a:t>feature</a:t>
            </a:r>
            <a:r>
              <a:rPr kumimoji="1" lang="zh-Hans" altLang="en-US" sz="2400" dirty="0">
                <a:latin typeface="Times New Roman" charset="0"/>
                <a:ea typeface="Times New Roman" charset="0"/>
                <a:cs typeface="Times New Roman" charset="0"/>
              </a:rPr>
              <a:t> </a:t>
            </a:r>
            <a:r>
              <a:rPr kumimoji="1" lang="en-US" altLang="zh-Hans" sz="2400" dirty="0">
                <a:latin typeface="Times New Roman" charset="0"/>
                <a:ea typeface="Times New Roman" charset="0"/>
                <a:cs typeface="Times New Roman" charset="0"/>
              </a:rPr>
              <a:t>may</a:t>
            </a:r>
            <a:r>
              <a:rPr kumimoji="1" lang="zh-Hans"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follow distinctive integral (irrelevant to specific user groups) distributions across domains </a:t>
            </a:r>
            <a:endParaRPr kumimoji="1" lang="en-US" altLang="zh-CN" sz="2400" b="1" dirty="0">
              <a:latin typeface="Times New Roman" charset="0"/>
              <a:ea typeface="Times New Roman" charset="0"/>
              <a:cs typeface="Times New Roman" charset="0"/>
            </a:endParaRPr>
          </a:p>
          <a:p>
            <a:r>
              <a:rPr kumimoji="1" lang="en-US" altLang="zh-Hans" sz="2400" b="1" dirty="0">
                <a:latin typeface="Times New Roman" charset="0"/>
                <a:ea typeface="Times New Roman" charset="0"/>
                <a:cs typeface="Times New Roman" charset="0"/>
              </a:rPr>
              <a:t>Divergency</a:t>
            </a:r>
            <a:r>
              <a:rPr kumimoji="1" lang="en-US" altLang="zh-CN" sz="2400" dirty="0">
                <a:latin typeface="Times New Roman" charset="0"/>
                <a:ea typeface="Times New Roman" charset="0"/>
                <a:cs typeface="Times New Roman" charset="0"/>
              </a:rPr>
              <a:t>: </a:t>
            </a:r>
            <a:r>
              <a:rPr kumimoji="1" lang="en-US" altLang="zh-Hans" sz="2400" dirty="0">
                <a:latin typeface="Times New Roman" charset="0"/>
                <a:ea typeface="Times New Roman" charset="0"/>
                <a:cs typeface="Times New Roman" charset="0"/>
              </a:rPr>
              <a:t>one</a:t>
            </a:r>
            <a:r>
              <a:rPr kumimoji="1" lang="zh-Hans" altLang="en-US" sz="2400" dirty="0">
                <a:latin typeface="Times New Roman" charset="0"/>
                <a:ea typeface="Times New Roman" charset="0"/>
                <a:cs typeface="Times New Roman" charset="0"/>
              </a:rPr>
              <a:t> </a:t>
            </a:r>
            <a:r>
              <a:rPr kumimoji="1" lang="en-US" altLang="zh-Hans" sz="2400" dirty="0">
                <a:latin typeface="Times New Roman" charset="0"/>
                <a:ea typeface="Times New Roman" charset="0"/>
                <a:cs typeface="Times New Roman" charset="0"/>
              </a:rPr>
              <a:t>feature</a:t>
            </a:r>
            <a:r>
              <a:rPr kumimoji="1" lang="zh-Hans" altLang="en-US" sz="2400" dirty="0">
                <a:latin typeface="Times New Roman" charset="0"/>
                <a:ea typeface="Times New Roman" charset="0"/>
                <a:cs typeface="Times New Roman" charset="0"/>
              </a:rPr>
              <a:t> </a:t>
            </a:r>
            <a:r>
              <a:rPr kumimoji="1" lang="en-US" altLang="zh-Hans" sz="2400" dirty="0">
                <a:latin typeface="Times New Roman" charset="0"/>
                <a:ea typeface="Times New Roman" charset="0"/>
                <a:cs typeface="Times New Roman" charset="0"/>
              </a:rPr>
              <a:t>may</a:t>
            </a:r>
            <a:r>
              <a:rPr kumimoji="1" lang="zh-Hans" altLang="en-US" sz="2400" dirty="0">
                <a:latin typeface="Times New Roman" charset="0"/>
                <a:ea typeface="Times New Roman" charset="0"/>
                <a:cs typeface="Times New Roman" charset="0"/>
              </a:rPr>
              <a:t> </a:t>
            </a:r>
            <a:r>
              <a:rPr kumimoji="1" lang="en-US" altLang="zh-CN" sz="2400" dirty="0">
                <a:latin typeface="Times New Roman" charset="0"/>
                <a:ea typeface="Times New Roman" charset="0"/>
                <a:cs typeface="Times New Roman" charset="0"/>
              </a:rPr>
              <a:t>have distinctive, or even opposite implications on depression detection in different domains</a:t>
            </a:r>
            <a:endParaRPr kumimoji="1" lang="en-US" altLang="zh-CN" sz="1800" dirty="0">
              <a:latin typeface="Times New Roman" charset="0"/>
              <a:ea typeface="Times New Roman" charset="0"/>
              <a:cs typeface="Times New Roman" charset="0"/>
            </a:endParaRPr>
          </a:p>
        </p:txBody>
      </p:sp>
      <p:pic>
        <p:nvPicPr>
          <p:cNvPr id="5" name="图片 4">
            <a:extLst>
              <a:ext uri="{FF2B5EF4-FFF2-40B4-BE49-F238E27FC236}">
                <a16:creationId xmlns:a16="http://schemas.microsoft.com/office/drawing/2014/main" id="{E6B403C7-8185-494F-8EAC-67CBA1FE8B2E}"/>
              </a:ext>
            </a:extLst>
          </p:cNvPr>
          <p:cNvPicPr>
            <a:picLocks noChangeAspect="1"/>
          </p:cNvPicPr>
          <p:nvPr/>
        </p:nvPicPr>
        <p:blipFill>
          <a:blip r:embed="rId3"/>
          <a:stretch>
            <a:fillRect/>
          </a:stretch>
        </p:blipFill>
        <p:spPr>
          <a:xfrm>
            <a:off x="389925" y="4122066"/>
            <a:ext cx="4172948" cy="1930524"/>
          </a:xfrm>
          <a:prstGeom prst="rect">
            <a:avLst/>
          </a:prstGeom>
        </p:spPr>
      </p:pic>
      <p:pic>
        <p:nvPicPr>
          <p:cNvPr id="6" name="图片 5">
            <a:extLst>
              <a:ext uri="{FF2B5EF4-FFF2-40B4-BE49-F238E27FC236}">
                <a16:creationId xmlns:a16="http://schemas.microsoft.com/office/drawing/2014/main" id="{224D272F-687A-BD45-B173-8FC59BC51E5E}"/>
              </a:ext>
            </a:extLst>
          </p:cNvPr>
          <p:cNvPicPr>
            <a:picLocks noChangeAspect="1"/>
          </p:cNvPicPr>
          <p:nvPr/>
        </p:nvPicPr>
        <p:blipFill>
          <a:blip r:embed="rId4"/>
          <a:stretch>
            <a:fillRect/>
          </a:stretch>
        </p:blipFill>
        <p:spPr>
          <a:xfrm>
            <a:off x="4652172" y="4136366"/>
            <a:ext cx="4031971" cy="1901924"/>
          </a:xfrm>
          <a:prstGeom prst="rect">
            <a:avLst/>
          </a:prstGeom>
        </p:spPr>
      </p:pic>
    </p:spTree>
    <p:extLst>
      <p:ext uri="{BB962C8B-B14F-4D97-AF65-F5344CB8AC3E}">
        <p14:creationId xmlns:p14="http://schemas.microsoft.com/office/powerpoint/2010/main" val="2240561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15608683-CD8F-0443-93F2-32894688D9CD}" type="slidenum">
              <a:rPr lang="en-US" smtClean="0"/>
              <a:t>49</a:t>
            </a:fld>
            <a:endParaRPr lang="en-US"/>
          </a:p>
        </p:txBody>
      </p:sp>
      <p:pic>
        <p:nvPicPr>
          <p:cNvPr id="5" name="图片 4"/>
          <p:cNvPicPr>
            <a:picLocks noChangeAspect="1"/>
          </p:cNvPicPr>
          <p:nvPr/>
        </p:nvPicPr>
        <p:blipFill>
          <a:blip r:embed="rId3"/>
          <a:stretch>
            <a:fillRect/>
          </a:stretch>
        </p:blipFill>
        <p:spPr>
          <a:xfrm>
            <a:off x="685800" y="1419416"/>
            <a:ext cx="7988780" cy="4712222"/>
          </a:xfrm>
          <a:prstGeom prst="rect">
            <a:avLst/>
          </a:prstGeom>
        </p:spPr>
      </p:pic>
      <p:sp>
        <p:nvSpPr>
          <p:cNvPr id="7" name="矩形 6"/>
          <p:cNvSpPr/>
          <p:nvPr/>
        </p:nvSpPr>
        <p:spPr>
          <a:xfrm>
            <a:off x="825500" y="6107686"/>
            <a:ext cx="6362700" cy="369332"/>
          </a:xfrm>
          <a:prstGeom prst="rect">
            <a:avLst/>
          </a:prstGeom>
        </p:spPr>
        <p:txBody>
          <a:bodyPr wrap="square">
            <a:spAutoFit/>
          </a:bodyPr>
          <a:lstStyle/>
          <a:p>
            <a:r>
              <a:rPr kumimoji="1" lang="en-US" altLang="zh-CN" b="1" dirty="0"/>
              <a:t>Source domain:</a:t>
            </a:r>
            <a:r>
              <a:rPr kumimoji="1" lang="en-US" altLang="zh-CN" dirty="0"/>
              <a:t> Twitter            </a:t>
            </a:r>
            <a:r>
              <a:rPr kumimoji="1" lang="en-US" altLang="zh-CN" b="1" dirty="0"/>
              <a:t>Target domain: </a:t>
            </a:r>
            <a:r>
              <a:rPr kumimoji="1" lang="en-US" altLang="zh-CN" dirty="0"/>
              <a:t>Weibo</a:t>
            </a:r>
            <a:endParaRPr lang="zh-CN" altLang="en-US" dirty="0"/>
          </a:p>
        </p:txBody>
      </p:sp>
      <p:sp>
        <p:nvSpPr>
          <p:cNvPr id="8" name="标题 1"/>
          <p:cNvSpPr txBox="1">
            <a:spLocks/>
          </p:cNvSpPr>
          <p:nvPr/>
        </p:nvSpPr>
        <p:spPr>
          <a:xfrm>
            <a:off x="685800" y="344932"/>
            <a:ext cx="7772400" cy="10730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kumimoji="1" lang="en-US" altLang="zh-CN" dirty="0"/>
              <a:t>Framework</a:t>
            </a:r>
            <a:endParaRPr kumimoji="1" lang="zh-CN" altLang="en-US" dirty="0"/>
          </a:p>
        </p:txBody>
      </p:sp>
      <p:sp>
        <p:nvSpPr>
          <p:cNvPr id="6" name="文本占位符 2"/>
          <p:cNvSpPr txBox="1">
            <a:spLocks/>
          </p:cNvSpPr>
          <p:nvPr/>
        </p:nvSpPr>
        <p:spPr>
          <a:xfrm>
            <a:off x="247469" y="6540500"/>
            <a:ext cx="8045961" cy="3175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7430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22002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sz="1600" dirty="0" err="1">
                <a:latin typeface="Times New Roman"/>
                <a:ea typeface="华文楷体" panose="02010600040101010101" pitchFamily="2" charset="-122"/>
                <a:cs typeface="Times New Roman"/>
              </a:rPr>
              <a:t>Shen&amp;Jia</a:t>
            </a:r>
            <a:r>
              <a:rPr lang="en-US" altLang="zh-CN" sz="1600" dirty="0">
                <a:latin typeface="Times New Roman"/>
                <a:ea typeface="华文楷体" panose="02010600040101010101" pitchFamily="2" charset="-122"/>
                <a:cs typeface="Times New Roman"/>
              </a:rPr>
              <a:t>. Cross-Domain Depression Detection</a:t>
            </a:r>
            <a:r>
              <a:rPr lang="zh-CN" altLang="en-US" sz="1600" dirty="0">
                <a:latin typeface="Times New Roman"/>
                <a:ea typeface="华文楷体" panose="02010600040101010101" pitchFamily="2" charset="-122"/>
                <a:cs typeface="Times New Roman"/>
              </a:rPr>
              <a:t> </a:t>
            </a:r>
            <a:r>
              <a:rPr lang="en-US" altLang="zh-CN" sz="1600" dirty="0">
                <a:latin typeface="Times New Roman"/>
                <a:ea typeface="华文楷体" panose="02010600040101010101" pitchFamily="2" charset="-122"/>
                <a:cs typeface="Times New Roman"/>
              </a:rPr>
              <a:t>via Harvesting Social Media</a:t>
            </a:r>
            <a:r>
              <a:rPr lang="zh-Hans" altLang="en-US" sz="1600" dirty="0">
                <a:latin typeface="Times New Roman"/>
                <a:ea typeface="华文楷体" panose="02010600040101010101" pitchFamily="2" charset="-122"/>
                <a:cs typeface="Times New Roman"/>
              </a:rPr>
              <a:t> </a:t>
            </a:r>
            <a:r>
              <a:rPr lang="en-US" altLang="zh-CN" sz="1600" dirty="0">
                <a:latin typeface="Times New Roman"/>
                <a:ea typeface="华文楷体" panose="02010600040101010101" pitchFamily="2" charset="-122"/>
                <a:cs typeface="Times New Roman"/>
              </a:rPr>
              <a:t>(IJCAI’18</a:t>
            </a:r>
            <a:r>
              <a:rPr lang="en-US" altLang="zh-Hans" sz="1600" dirty="0">
                <a:latin typeface="Times New Roman"/>
                <a:ea typeface="华文楷体" panose="02010600040101010101" pitchFamily="2" charset="-122"/>
                <a:cs typeface="Times New Roman"/>
              </a:rPr>
              <a:t>)</a:t>
            </a:r>
            <a:endParaRPr lang="en-US" altLang="zh-CN" sz="1600" dirty="0">
              <a:latin typeface="Times New Roman"/>
              <a:ea typeface="华文楷体" panose="02010600040101010101" pitchFamily="2" charset="-122"/>
              <a:cs typeface="Times New Roman"/>
            </a:endParaRPr>
          </a:p>
        </p:txBody>
      </p:sp>
    </p:spTree>
    <p:extLst>
      <p:ext uri="{BB962C8B-B14F-4D97-AF65-F5344CB8AC3E}">
        <p14:creationId xmlns:p14="http://schemas.microsoft.com/office/powerpoint/2010/main" val="1271297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altLang="zh-CN" dirty="0"/>
              <a:t>ow? </a:t>
            </a:r>
            <a:endParaRPr lang="en-US" dirty="0"/>
          </a:p>
        </p:txBody>
      </p:sp>
      <p:sp>
        <p:nvSpPr>
          <p:cNvPr id="4" name="Slide Number Placeholder 3"/>
          <p:cNvSpPr>
            <a:spLocks noGrp="1"/>
          </p:cNvSpPr>
          <p:nvPr>
            <p:ph type="sldNum" sz="quarter" idx="12"/>
          </p:nvPr>
        </p:nvSpPr>
        <p:spPr/>
        <p:txBody>
          <a:bodyPr/>
          <a:lstStyle/>
          <a:p>
            <a:fld id="{15608683-CD8F-0443-93F2-32894688D9CD}" type="slidenum">
              <a:rPr lang="en-US" smtClean="0"/>
              <a:t>5</a:t>
            </a:fld>
            <a:endParaRPr lang="en-US"/>
          </a:p>
        </p:txBody>
      </p:sp>
      <p:pic>
        <p:nvPicPr>
          <p:cNvPr id="5" name="image6.png"/>
          <p:cNvPicPr>
            <a:picLocks noChangeAspect="1"/>
          </p:cNvPicPr>
          <p:nvPr/>
        </p:nvPicPr>
        <p:blipFill>
          <a:blip r:embed="rId3">
            <a:extLst/>
          </a:blip>
          <a:stretch>
            <a:fillRect/>
          </a:stretch>
        </p:blipFill>
        <p:spPr>
          <a:xfrm>
            <a:off x="5173582" y="247892"/>
            <a:ext cx="1832029" cy="2160277"/>
          </a:xfrm>
          <a:prstGeom prst="rect">
            <a:avLst/>
          </a:prstGeom>
          <a:ln w="12700">
            <a:miter lim="400000"/>
          </a:ln>
        </p:spPr>
      </p:pic>
      <p:sp>
        <p:nvSpPr>
          <p:cNvPr id="3" name="Content Placeholder 2"/>
          <p:cNvSpPr>
            <a:spLocks noGrp="1"/>
          </p:cNvSpPr>
          <p:nvPr>
            <p:ph idx="1"/>
          </p:nvPr>
        </p:nvSpPr>
        <p:spPr>
          <a:xfrm>
            <a:off x="189414" y="1867408"/>
            <a:ext cx="4944979" cy="4172936"/>
          </a:xfrm>
        </p:spPr>
        <p:txBody>
          <a:bodyPr>
            <a:normAutofit fontScale="92500"/>
          </a:bodyPr>
          <a:lstStyle/>
          <a:p>
            <a:pPr>
              <a:lnSpc>
                <a:spcPct val="130000"/>
              </a:lnSpc>
            </a:pPr>
            <a:r>
              <a:rPr lang="en-US" altLang="zh-CN" sz="2400" dirty="0"/>
              <a:t>Traditional stress detection methods</a:t>
            </a:r>
            <a:endParaRPr lang="en-US" sz="2400" dirty="0"/>
          </a:p>
          <a:p>
            <a:pPr lvl="1">
              <a:lnSpc>
                <a:spcPct val="130000"/>
              </a:lnSpc>
            </a:pPr>
            <a:r>
              <a:rPr lang="en-US" sz="2200" dirty="0"/>
              <a:t>Face-to-Face Interview </a:t>
            </a:r>
            <a:r>
              <a:rPr lang="en-US" altLang="zh-CN" sz="2200" dirty="0"/>
              <a:t>by professional psychologists</a:t>
            </a:r>
          </a:p>
          <a:p>
            <a:pPr lvl="1">
              <a:lnSpc>
                <a:spcPct val="130000"/>
              </a:lnSpc>
            </a:pPr>
            <a:r>
              <a:rPr lang="en-US" altLang="zh-CN" sz="2100" dirty="0"/>
              <a:t>Self-report Questionnaires</a:t>
            </a:r>
          </a:p>
          <a:p>
            <a:pPr lvl="2"/>
            <a:r>
              <a:rPr lang="en-US" altLang="zh-CN" sz="2100" dirty="0"/>
              <a:t>Binary: stressed or non-stressed</a:t>
            </a:r>
            <a:endParaRPr lang="zh-TW" altLang="en-US" sz="2100" dirty="0"/>
          </a:p>
          <a:p>
            <a:pPr lvl="2"/>
            <a:r>
              <a:rPr lang="en-US" altLang="zh-CN" sz="1900" dirty="0"/>
              <a:t>Scale: a </a:t>
            </a:r>
            <a:r>
              <a:rPr lang="en-US" altLang="zh-CN" sz="2100" dirty="0"/>
              <a:t>score indicating the psychological stress level</a:t>
            </a:r>
          </a:p>
          <a:p>
            <a:pPr lvl="3"/>
            <a:r>
              <a:rPr lang="en-US" altLang="zh-CN" sz="2100" dirty="0"/>
              <a:t>LEC, PSS, CPSS, The Holmes </a:t>
            </a:r>
            <a:r>
              <a:rPr lang="en-US" altLang="zh-CN" sz="2100" dirty="0" err="1"/>
              <a:t>Rahe</a:t>
            </a:r>
            <a:r>
              <a:rPr lang="en-US" altLang="zh-CN" sz="2100" dirty="0"/>
              <a:t> Life Stress inventory, </a:t>
            </a:r>
            <a:r>
              <a:rPr lang="en-US" altLang="zh-CN" sz="2100" dirty="0" err="1"/>
              <a:t>etc</a:t>
            </a:r>
            <a:endParaRPr lang="en-US" altLang="zh-CN" sz="2100" dirty="0"/>
          </a:p>
          <a:p>
            <a:pPr lvl="3">
              <a:lnSpc>
                <a:spcPct val="130000"/>
              </a:lnSpc>
            </a:pPr>
            <a:endParaRPr lang="en-US" altLang="zh-CN" dirty="0"/>
          </a:p>
          <a:p>
            <a:pPr lvl="1"/>
            <a:endParaRPr lang="en-US" altLang="zh-CN" sz="2200" dirty="0"/>
          </a:p>
          <a:p>
            <a:pPr lvl="1"/>
            <a:endParaRPr lang="en-US" sz="2200" dirty="0"/>
          </a:p>
          <a:p>
            <a:pPr marL="548640" lvl="2" indent="0">
              <a:buNone/>
            </a:pPr>
            <a:endParaRPr lang="en-US" altLang="zh-TW" dirty="0"/>
          </a:p>
          <a:p>
            <a:pPr marL="548640" lvl="2" indent="0">
              <a:buNone/>
            </a:pPr>
            <a:endParaRPr lang="en-US" altLang="zh-TW" dirty="0"/>
          </a:p>
          <a:p>
            <a:pPr marL="548640" lvl="2" indent="0">
              <a:buNone/>
            </a:pPr>
            <a:endParaRPr lang="en-US" altLang="zh-TW" dirty="0"/>
          </a:p>
          <a:p>
            <a:endParaRPr lang="en-US" dirty="0"/>
          </a:p>
        </p:txBody>
      </p:sp>
      <p:pic>
        <p:nvPicPr>
          <p:cNvPr id="8" name="pasted-image.png"/>
          <p:cNvPicPr>
            <a:picLocks/>
          </p:cNvPicPr>
          <p:nvPr/>
        </p:nvPicPr>
        <p:blipFill>
          <a:blip r:embed="rId4">
            <a:extLst/>
          </a:blip>
          <a:stretch>
            <a:fillRect/>
          </a:stretch>
        </p:blipFill>
        <p:spPr>
          <a:xfrm>
            <a:off x="5173582" y="2408169"/>
            <a:ext cx="3069879" cy="4310744"/>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2807812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798" y="-36488"/>
            <a:ext cx="7772400" cy="1609344"/>
          </a:xfrm>
        </p:spPr>
        <p:txBody>
          <a:bodyPr/>
          <a:lstStyle/>
          <a:p>
            <a:r>
              <a:rPr kumimoji="1" lang="en-US" altLang="zh-CN" dirty="0"/>
              <a:t>Method and Experiments</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63286" y="1164287"/>
                <a:ext cx="8800120" cy="3785616"/>
              </a:xfrm>
            </p:spPr>
            <p:txBody>
              <a:bodyPr>
                <a:normAutofit/>
              </a:bodyPr>
              <a:lstStyle/>
              <a:p>
                <a:r>
                  <a:rPr kumimoji="1" lang="en-US" altLang="zh-CN" sz="2400" b="1" dirty="0">
                    <a:latin typeface="Times New Roman" charset="0"/>
                    <a:ea typeface="Times New Roman" charset="0"/>
                    <a:cs typeface="Times New Roman" charset="0"/>
                  </a:rPr>
                  <a:t>Method: </a:t>
                </a:r>
                <a:r>
                  <a:rPr kumimoji="1" lang="en-US" altLang="zh-CN" dirty="0">
                    <a:latin typeface="Times New Roman" charset="0"/>
                    <a:ea typeface="Times New Roman" charset="0"/>
                    <a:cs typeface="Times New Roman" charset="0"/>
                  </a:rPr>
                  <a:t>a</a:t>
                </a:r>
                <a:r>
                  <a:rPr kumimoji="1" lang="zh-CN" altLang="en-US" sz="2400" b="1" dirty="0">
                    <a:latin typeface="Times New Roman" charset="0"/>
                    <a:ea typeface="Times New Roman" charset="0"/>
                    <a:cs typeface="Times New Roman" charset="0"/>
                  </a:rPr>
                  <a:t> </a:t>
                </a:r>
                <a:r>
                  <a:rPr kumimoji="1" lang="en-US" altLang="zh-CN" dirty="0">
                    <a:latin typeface="Times New Roman" charset="0"/>
                    <a:ea typeface="Times New Roman" charset="0"/>
                    <a:cs typeface="Times New Roman" charset="0"/>
                  </a:rPr>
                  <a:t>cross-domain Deep Neural Network model with Feature Adaptive Transformation &amp; Combination strategy (DNN-FATC)</a:t>
                </a:r>
              </a:p>
              <a:p>
                <a:pPr lvl="1"/>
                <a:r>
                  <a:rPr kumimoji="1" lang="en-US" altLang="zh-CN" sz="2200" b="1" dirty="0">
                    <a:latin typeface="Times New Roman" charset="0"/>
                    <a:ea typeface="Times New Roman" charset="0"/>
                    <a:cs typeface="Times New Roman" charset="0"/>
                  </a:rPr>
                  <a:t>Feature Adaptive Transformation:</a:t>
                </a:r>
                <a:r>
                  <a:rPr kumimoji="1" lang="en-US" altLang="zh-CN" sz="2400" b="1"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handle</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the</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shared</a:t>
                </a:r>
                <a:r>
                  <a:rPr kumimoji="1" lang="zh-CN" altLang="en-US" sz="2200" dirty="0">
                    <a:latin typeface="Times New Roman" charset="0"/>
                    <a:ea typeface="Times New Roman" charset="0"/>
                    <a:cs typeface="Times New Roman" charset="0"/>
                  </a:rPr>
                  <a:t> </a:t>
                </a:r>
                <a:r>
                  <a:rPr kumimoji="1" lang="en-US" altLang="zh-CN" sz="2200" dirty="0">
                    <a:latin typeface="Times New Roman" charset="0"/>
                    <a:ea typeface="Times New Roman" charset="0"/>
                    <a:cs typeface="Times New Roman" charset="0"/>
                  </a:rPr>
                  <a:t>features</a:t>
                </a:r>
              </a:p>
              <a:p>
                <a:pPr marL="745200" lvl="1"/>
                <a:r>
                  <a:rPr kumimoji="1" lang="en-US" altLang="zh-CN" sz="2000" b="1" dirty="0">
                    <a:latin typeface="Times New Roman" charset="0"/>
                    <a:ea typeface="Times New Roman" charset="0"/>
                    <a:cs typeface="Times New Roman" charset="0"/>
                  </a:rPr>
                  <a:t>Feature Normalization &amp; Alignment (FNA): </a:t>
                </a:r>
                <a:r>
                  <a:rPr kumimoji="1" lang="en-US" altLang="zh-CN" sz="2000" dirty="0">
                    <a:latin typeface="Times New Roman" charset="0"/>
                    <a:ea typeface="Times New Roman" charset="0"/>
                    <a:cs typeface="Times New Roman" charset="0"/>
                  </a:rPr>
                  <a:t>fill the distributional gap of features,</a:t>
                </a:r>
                <a:r>
                  <a:rPr kumimoji="1" lang="zh-CN" altLang="en-US" sz="2000" dirty="0">
                    <a:latin typeface="Times New Roman" charset="0"/>
                    <a:ea typeface="Times New Roman" charset="0"/>
                    <a:cs typeface="Times New Roman" charset="0"/>
                  </a:rPr>
                  <a:t> </a:t>
                </a:r>
                <a:r>
                  <a:rPr kumimoji="1" lang="en-US" altLang="zh-CN" sz="2000" dirty="0">
                    <a:latin typeface="Times New Roman" charset="0"/>
                    <a:ea typeface="Times New Roman" charset="0"/>
                    <a:cs typeface="Times New Roman" charset="0"/>
                  </a:rPr>
                  <a:t>targeted</a:t>
                </a:r>
                <a:r>
                  <a:rPr kumimoji="1" lang="zh-CN" altLang="en-US" sz="2000" dirty="0">
                    <a:latin typeface="Times New Roman" charset="0"/>
                    <a:ea typeface="Times New Roman" charset="0"/>
                    <a:cs typeface="Times New Roman" charset="0"/>
                  </a:rPr>
                  <a:t> </a:t>
                </a:r>
                <a:r>
                  <a:rPr kumimoji="1" lang="en-US" altLang="zh-CN" sz="2000" dirty="0">
                    <a:latin typeface="Times New Roman" charset="0"/>
                    <a:ea typeface="Times New Roman" charset="0"/>
                    <a:cs typeface="Times New Roman" charset="0"/>
                  </a:rPr>
                  <a:t>on</a:t>
                </a:r>
                <a:r>
                  <a:rPr kumimoji="1" lang="zh-CN" altLang="en-US" sz="2000" dirty="0">
                    <a:latin typeface="Times New Roman" charset="0"/>
                    <a:ea typeface="Times New Roman" charset="0"/>
                    <a:cs typeface="Times New Roman" charset="0"/>
                  </a:rPr>
                  <a:t> </a:t>
                </a:r>
                <a:r>
                  <a:rPr kumimoji="1" lang="en-US" altLang="zh-CN" sz="2000" dirty="0" err="1">
                    <a:latin typeface="Times New Roman" charset="0"/>
                    <a:ea typeface="Times New Roman" charset="0"/>
                    <a:cs typeface="Times New Roman" charset="0"/>
                  </a:rPr>
                  <a:t>isomerous</a:t>
                </a:r>
                <a:r>
                  <a:rPr kumimoji="1" lang="zh-CN" altLang="en-US" sz="2000" dirty="0">
                    <a:latin typeface="Times New Roman" charset="0"/>
                    <a:ea typeface="Times New Roman" charset="0"/>
                    <a:cs typeface="Times New Roman" charset="0"/>
                  </a:rPr>
                  <a:t> </a:t>
                </a:r>
                <a:r>
                  <a:rPr kumimoji="1" lang="en-US" altLang="zh-CN" sz="2000" dirty="0">
                    <a:latin typeface="Times New Roman" charset="0"/>
                    <a:ea typeface="Times New Roman" charset="0"/>
                    <a:cs typeface="Times New Roman" charset="0"/>
                  </a:rPr>
                  <a:t>features.</a:t>
                </a:r>
              </a:p>
              <a:p>
                <a:pPr marL="745200" lvl="1"/>
                <a:r>
                  <a:rPr kumimoji="1" lang="en-US" altLang="zh-Hans" sz="2000" b="1" dirty="0">
                    <a:latin typeface="Times New Roman" charset="0"/>
                    <a:ea typeface="Times New Roman" charset="0"/>
                    <a:cs typeface="Times New Roman" charset="0"/>
                  </a:rPr>
                  <a:t>Divergent</a:t>
                </a:r>
                <a:r>
                  <a:rPr kumimoji="1" lang="en-US" altLang="zh-CN" sz="2000" b="1" dirty="0">
                    <a:latin typeface="Times New Roman" charset="0"/>
                    <a:ea typeface="Times New Roman" charset="0"/>
                    <a:cs typeface="Times New Roman" charset="0"/>
                  </a:rPr>
                  <a:t> Feature Conversion (</a:t>
                </a:r>
                <a:r>
                  <a:rPr kumimoji="1" lang="en-US" altLang="zh-Hans" sz="2000" b="1" dirty="0">
                    <a:latin typeface="Times New Roman" charset="0"/>
                    <a:ea typeface="Times New Roman" charset="0"/>
                    <a:cs typeface="Times New Roman" charset="0"/>
                  </a:rPr>
                  <a:t>D</a:t>
                </a:r>
                <a:r>
                  <a:rPr kumimoji="1" lang="en-US" altLang="zh-CN" sz="2000" b="1" dirty="0">
                    <a:latin typeface="Times New Roman" charset="0"/>
                    <a:ea typeface="Times New Roman" charset="0"/>
                    <a:cs typeface="Times New Roman" charset="0"/>
                  </a:rPr>
                  <a:t>FC):</a:t>
                </a:r>
                <a:r>
                  <a:rPr kumimoji="1" lang="en-US" altLang="zh-CN" sz="2000" dirty="0">
                    <a:latin typeface="Times New Roman" charset="0"/>
                    <a:ea typeface="Times New Roman" charset="0"/>
                    <a:cs typeface="Times New Roman" charset="0"/>
                  </a:rPr>
                  <a:t> find and convert </a:t>
                </a:r>
                <a:r>
                  <a:rPr kumimoji="1" lang="en-US" altLang="zh-Hans" sz="2000" dirty="0">
                    <a:latin typeface="Times New Roman" charset="0"/>
                    <a:ea typeface="Times New Roman" charset="0"/>
                    <a:cs typeface="Times New Roman" charset="0"/>
                  </a:rPr>
                  <a:t>divergent</a:t>
                </a:r>
                <a:r>
                  <a:rPr kumimoji="1" lang="en-US" altLang="zh-CN" sz="2000" dirty="0">
                    <a:latin typeface="Times New Roman" charset="0"/>
                    <a:ea typeface="Times New Roman" charset="0"/>
                    <a:cs typeface="Times New Roman" charset="0"/>
                  </a:rPr>
                  <a:t> features. </a:t>
                </a:r>
                <a:endParaRPr kumimoji="1" lang="en-US" altLang="zh-CN" dirty="0">
                  <a:latin typeface="Times New Roman" charset="0"/>
                  <a:ea typeface="Times New Roman" charset="0"/>
                  <a:cs typeface="Times New Roman" charset="0"/>
                </a:endParaRPr>
              </a:p>
              <a:p>
                <a:pPr lvl="1"/>
                <a:r>
                  <a:rPr kumimoji="1" lang="en-US" altLang="zh-CN" sz="2200" b="1" dirty="0">
                    <a:latin typeface="Times New Roman" charset="0"/>
                    <a:ea typeface="Times New Roman" charset="0"/>
                    <a:cs typeface="Times New Roman" charset="0"/>
                  </a:rPr>
                  <a:t>Feature Combination (FC): </a:t>
                </a:r>
                <a:r>
                  <a:rPr kumimoji="1" lang="en-US" altLang="zh-CN" sz="2200" dirty="0">
                    <a:latin typeface="Times New Roman" charset="0"/>
                    <a:ea typeface="Times New Roman" charset="0"/>
                    <a:cs typeface="Times New Roman" charset="0"/>
                  </a:rPr>
                  <a:t>combine the exclusive features in </a:t>
                </a:r>
                <a14:m>
                  <m:oMath xmlns:m="http://schemas.openxmlformats.org/officeDocument/2006/math">
                    <m:sSub>
                      <m:sSubPr>
                        <m:ctrlPr>
                          <a:rPr lang="en-US" altLang="zh-CN" sz="2400" i="1" dirty="0">
                            <a:solidFill>
                              <a:prstClr val="black"/>
                            </a:solidFill>
                            <a:latin typeface="Cambria Math" panose="02040503050406030204" pitchFamily="18" charset="0"/>
                            <a:ea typeface="Times New Roman" charset="0"/>
                            <a:cs typeface="Times New Roman" charset="0"/>
                          </a:rPr>
                        </m:ctrlPr>
                      </m:sSubPr>
                      <m:e>
                        <m:r>
                          <a:rPr lang="zh-CN" altLang="en-US" sz="2400" b="0" i="1" dirty="0">
                            <a:solidFill>
                              <a:prstClr val="black"/>
                            </a:solidFill>
                            <a:latin typeface="Cambria Math" charset="0"/>
                            <a:ea typeface="Times New Roman" charset="0"/>
                            <a:cs typeface="Times New Roman" charset="0"/>
                          </a:rPr>
                          <m:t> </m:t>
                        </m:r>
                        <m:r>
                          <a:rPr lang="mr-IN" altLang="zh-CN" sz="2400" b="0" i="1" dirty="0">
                            <a:solidFill>
                              <a:prstClr val="black"/>
                            </a:solidFill>
                            <a:latin typeface="Cambria Math" charset="0"/>
                            <a:ea typeface="Times New Roman" charset="0"/>
                            <a:cs typeface="Times New Roman" charset="0"/>
                          </a:rPr>
                          <m:t>𝒟</m:t>
                        </m:r>
                      </m:e>
                      <m:sub>
                        <m:r>
                          <a:rPr lang="en-US" altLang="zh-CN" sz="2400" b="0" i="1" dirty="0">
                            <a:solidFill>
                              <a:prstClr val="black"/>
                            </a:solidFill>
                            <a:latin typeface="Cambria Math" charset="0"/>
                            <a:ea typeface="Times New Roman" charset="0"/>
                            <a:cs typeface="Times New Roman" charset="0"/>
                          </a:rPr>
                          <m:t>𝑇</m:t>
                        </m:r>
                      </m:sub>
                    </m:sSub>
                  </m:oMath>
                </a14:m>
                <a:r>
                  <a:rPr kumimoji="1" lang="en-US" altLang="zh-CN" sz="2200" dirty="0">
                    <a:latin typeface="Times New Roman" charset="0"/>
                    <a:ea typeface="Times New Roman" charset="0"/>
                    <a:cs typeface="Times New Roman" charset="0"/>
                  </a:rPr>
                  <a:t> into the deep model framework.</a:t>
                </a:r>
                <a:endParaRPr kumimoji="1" lang="en-US" altLang="zh-CN" dirty="0">
                  <a:latin typeface="Times New Roman" charset="0"/>
                  <a:ea typeface="Times New Roman" charset="0"/>
                  <a:cs typeface="Times New Roman" charset="0"/>
                </a:endParaRPr>
              </a:p>
              <a:p>
                <a:r>
                  <a:rPr kumimoji="1" lang="en-US" altLang="zh-CN" sz="2400" b="1" dirty="0">
                    <a:latin typeface="Times New Roman" charset="0"/>
                    <a:ea typeface="Times New Roman" charset="0"/>
                    <a:cs typeface="Times New Roman" charset="0"/>
                  </a:rPr>
                  <a:t>Performance: </a:t>
                </a:r>
                <a:r>
                  <a:rPr kumimoji="1" lang="en-US" altLang="zh-CN" dirty="0">
                    <a:latin typeface="Times New Roman" charset="0"/>
                    <a:ea typeface="Times New Roman" charset="0"/>
                    <a:cs typeface="Times New Roman" charset="0"/>
                  </a:rPr>
                  <a:t>78.5% F1-Measure on Weibo dataset, outperforming other transfer-learning methods and deep learning methods</a:t>
                </a:r>
                <a:endParaRPr kumimoji="1" lang="zh-CN" altLang="en-US" sz="2400" dirty="0">
                  <a:latin typeface="Times New Roman" charset="0"/>
                  <a:ea typeface="Times New Roman" charset="0"/>
                  <a:cs typeface="Times New Roman" charset="0"/>
                </a:endParaRPr>
              </a:p>
              <a:p>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63286" y="1164287"/>
                <a:ext cx="8800120" cy="3785616"/>
              </a:xfrm>
              <a:blipFill rotWithShape="1">
                <a:blip r:embed="rId3"/>
                <a:stretch>
                  <a:fillRect l="-624" t="-2254" r="-1317"/>
                </a:stretch>
              </a:blipFill>
            </p:spPr>
            <p:txBody>
              <a:bodyPr/>
              <a:lstStyle/>
              <a:p>
                <a:r>
                  <a:rPr lang="zh-CN" altLang="en-US">
                    <a:noFill/>
                  </a:rPr>
                  <a:t> </a:t>
                </a:r>
              </a:p>
            </p:txBody>
          </p:sp>
        </mc:Fallback>
      </mc:AlternateContent>
      <p:sp>
        <p:nvSpPr>
          <p:cNvPr id="4" name="幻灯片编号占位符 3"/>
          <p:cNvSpPr>
            <a:spLocks noGrp="1"/>
          </p:cNvSpPr>
          <p:nvPr>
            <p:ph type="sldNum" sz="quarter" idx="12"/>
          </p:nvPr>
        </p:nvSpPr>
        <p:spPr>
          <a:xfrm>
            <a:off x="8483346" y="5917186"/>
            <a:ext cx="480060" cy="365125"/>
          </a:xfrm>
        </p:spPr>
        <p:txBody>
          <a:bodyPr/>
          <a:lstStyle/>
          <a:p>
            <a:fld id="{15608683-CD8F-0443-93F2-32894688D9CD}" type="slidenum">
              <a:rPr lang="en-US" smtClean="0"/>
              <a:t>50</a:t>
            </a:fld>
            <a:endParaRPr lang="en-US"/>
          </a:p>
        </p:txBody>
      </p:sp>
      <p:grpSp>
        <p:nvGrpSpPr>
          <p:cNvPr id="5" name="组 4"/>
          <p:cNvGrpSpPr/>
          <p:nvPr/>
        </p:nvGrpSpPr>
        <p:grpSpPr>
          <a:xfrm>
            <a:off x="1386338" y="4821887"/>
            <a:ext cx="6371320" cy="1680513"/>
            <a:chOff x="1386338" y="4638002"/>
            <a:chExt cx="6371320" cy="1680513"/>
          </a:xfrm>
        </p:grpSpPr>
        <p:pic>
          <p:nvPicPr>
            <p:cNvPr id="8" name="图片 7"/>
            <p:cNvPicPr>
              <a:picLocks noChangeAspect="1"/>
            </p:cNvPicPr>
            <p:nvPr/>
          </p:nvPicPr>
          <p:blipFill>
            <a:blip r:embed="rId4"/>
            <a:stretch>
              <a:fillRect/>
            </a:stretch>
          </p:blipFill>
          <p:spPr>
            <a:xfrm>
              <a:off x="1949049" y="5249906"/>
              <a:ext cx="5245898" cy="1068609"/>
            </a:xfrm>
            <a:prstGeom prst="rect">
              <a:avLst/>
            </a:prstGeom>
          </p:spPr>
        </p:pic>
        <p:pic>
          <p:nvPicPr>
            <p:cNvPr id="10" name="图片 9"/>
            <p:cNvPicPr>
              <a:picLocks noChangeAspect="1"/>
            </p:cNvPicPr>
            <p:nvPr/>
          </p:nvPicPr>
          <p:blipFill>
            <a:blip r:embed="rId5"/>
            <a:stretch>
              <a:fillRect/>
            </a:stretch>
          </p:blipFill>
          <p:spPr>
            <a:xfrm>
              <a:off x="1386338" y="4638002"/>
              <a:ext cx="6371320" cy="524119"/>
            </a:xfrm>
            <a:prstGeom prst="rect">
              <a:avLst/>
            </a:prstGeom>
          </p:spPr>
        </p:pic>
      </p:grpSp>
      <p:sp>
        <p:nvSpPr>
          <p:cNvPr id="9" name="文本占位符 2"/>
          <p:cNvSpPr txBox="1">
            <a:spLocks/>
          </p:cNvSpPr>
          <p:nvPr/>
        </p:nvSpPr>
        <p:spPr>
          <a:xfrm>
            <a:off x="247469" y="6540500"/>
            <a:ext cx="8045961" cy="3175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7430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2200275" indent="-371475"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ltLang="zh-CN" sz="1600" dirty="0" err="1">
                <a:latin typeface="Times New Roman"/>
                <a:ea typeface="华文楷体" panose="02010600040101010101" pitchFamily="2" charset="-122"/>
                <a:cs typeface="Times New Roman"/>
              </a:rPr>
              <a:t>Shen&amp;Jia</a:t>
            </a:r>
            <a:r>
              <a:rPr lang="en-US" altLang="zh-CN" sz="1600" dirty="0">
                <a:latin typeface="Times New Roman"/>
                <a:ea typeface="华文楷体" panose="02010600040101010101" pitchFamily="2" charset="-122"/>
                <a:cs typeface="Times New Roman"/>
              </a:rPr>
              <a:t>. Cross-Domain Depression Detection</a:t>
            </a:r>
            <a:r>
              <a:rPr lang="zh-CN" altLang="en-US" sz="1600" dirty="0">
                <a:latin typeface="Times New Roman"/>
                <a:ea typeface="华文楷体" panose="02010600040101010101" pitchFamily="2" charset="-122"/>
                <a:cs typeface="Times New Roman"/>
              </a:rPr>
              <a:t> </a:t>
            </a:r>
            <a:r>
              <a:rPr lang="en-US" altLang="zh-CN" sz="1600" dirty="0">
                <a:latin typeface="Times New Roman"/>
                <a:ea typeface="华文楷体" panose="02010600040101010101" pitchFamily="2" charset="-122"/>
                <a:cs typeface="Times New Roman"/>
              </a:rPr>
              <a:t>via Harvesting Social Media</a:t>
            </a:r>
            <a:r>
              <a:rPr lang="zh-Hans" altLang="en-US" sz="1600" dirty="0">
                <a:latin typeface="Times New Roman"/>
                <a:ea typeface="华文楷体" panose="02010600040101010101" pitchFamily="2" charset="-122"/>
                <a:cs typeface="Times New Roman"/>
              </a:rPr>
              <a:t> </a:t>
            </a:r>
            <a:r>
              <a:rPr lang="en-US" altLang="zh-CN" sz="1600" dirty="0">
                <a:latin typeface="Times New Roman"/>
                <a:ea typeface="华文楷体" panose="02010600040101010101" pitchFamily="2" charset="-122"/>
                <a:cs typeface="Times New Roman"/>
              </a:rPr>
              <a:t>(IJCAI’18</a:t>
            </a:r>
            <a:r>
              <a:rPr lang="en-US" altLang="zh-Hans" sz="1600" dirty="0">
                <a:latin typeface="Times New Roman"/>
                <a:ea typeface="华文楷体" panose="02010600040101010101" pitchFamily="2" charset="-122"/>
                <a:cs typeface="Times New Roman"/>
              </a:rPr>
              <a:t>)</a:t>
            </a:r>
            <a:endParaRPr lang="en-US" altLang="zh-CN" sz="1600" dirty="0">
              <a:latin typeface="Times New Roman"/>
              <a:ea typeface="华文楷体" panose="02010600040101010101" pitchFamily="2" charset="-122"/>
              <a:cs typeface="Times New Roman"/>
            </a:endParaRPr>
          </a:p>
        </p:txBody>
      </p:sp>
    </p:spTree>
    <p:extLst>
      <p:ext uri="{BB962C8B-B14F-4D97-AF65-F5344CB8AC3E}">
        <p14:creationId xmlns:p14="http://schemas.microsoft.com/office/powerpoint/2010/main" val="845063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sz="5400" dirty="0"/>
              <a:t>Conclusion &amp; </a:t>
            </a:r>
            <a:br>
              <a:rPr kumimoji="1" lang="en-US" altLang="zh-CN" sz="5400" dirty="0"/>
            </a:br>
            <a:r>
              <a:rPr kumimoji="1" lang="en-US" altLang="zh-CN" sz="5400" dirty="0"/>
              <a:t>Future Work</a:t>
            </a:r>
            <a:endParaRPr kumimoji="1" lang="zh-CN" altLang="en-US" sz="5400" dirty="0"/>
          </a:p>
        </p:txBody>
      </p:sp>
      <p:sp>
        <p:nvSpPr>
          <p:cNvPr id="4" name="幻灯片编号占位符 3"/>
          <p:cNvSpPr>
            <a:spLocks noGrp="1"/>
          </p:cNvSpPr>
          <p:nvPr>
            <p:ph type="sldNum" sz="quarter" idx="12"/>
          </p:nvPr>
        </p:nvSpPr>
        <p:spPr/>
        <p:txBody>
          <a:bodyPr/>
          <a:lstStyle/>
          <a:p>
            <a:fld id="{15608683-CD8F-0443-93F2-32894688D9CD}" type="slidenum">
              <a:rPr lang="en-US" smtClean="0"/>
              <a:t>51</a:t>
            </a:fld>
            <a:endParaRPr lang="en-US"/>
          </a:p>
        </p:txBody>
      </p:sp>
    </p:spTree>
    <p:extLst>
      <p:ext uri="{BB962C8B-B14F-4D97-AF65-F5344CB8AC3E}">
        <p14:creationId xmlns:p14="http://schemas.microsoft.com/office/powerpoint/2010/main" val="1886049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1201293"/>
          </a:xfrm>
        </p:spPr>
        <p:txBody>
          <a:bodyPr/>
          <a:lstStyle/>
          <a:p>
            <a:r>
              <a:rPr kumimoji="1" lang="en-US" altLang="zh-CN" dirty="0"/>
              <a:t>Conclusion</a:t>
            </a:r>
            <a:endParaRPr kumimoji="1" lang="zh-CN" altLang="en-US" dirty="0"/>
          </a:p>
        </p:txBody>
      </p:sp>
      <p:sp>
        <p:nvSpPr>
          <p:cNvPr id="4" name="幻灯片编号占位符 3"/>
          <p:cNvSpPr>
            <a:spLocks noGrp="1"/>
          </p:cNvSpPr>
          <p:nvPr>
            <p:ph type="sldNum" sz="quarter" idx="12"/>
          </p:nvPr>
        </p:nvSpPr>
        <p:spPr/>
        <p:txBody>
          <a:bodyPr/>
          <a:lstStyle/>
          <a:p>
            <a:fld id="{15608683-CD8F-0443-93F2-32894688D9CD}" type="slidenum">
              <a:rPr lang="en-US" smtClean="0"/>
              <a:t>52</a:t>
            </a:fld>
            <a:endParaRPr lang="en-US"/>
          </a:p>
        </p:txBody>
      </p:sp>
      <p:sp>
        <p:nvSpPr>
          <p:cNvPr id="6" name="内容占位符 2"/>
          <p:cNvSpPr>
            <a:spLocks noGrp="1"/>
          </p:cNvSpPr>
          <p:nvPr/>
        </p:nvSpPr>
        <p:spPr>
          <a:xfrm>
            <a:off x="518922" y="1857088"/>
            <a:ext cx="8277606" cy="3915061"/>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pPr marL="182880" lvl="1">
              <a:spcBef>
                <a:spcPts val="1800"/>
              </a:spcBef>
              <a:spcAft>
                <a:spcPts val="600"/>
              </a:spcAft>
            </a:pPr>
            <a:r>
              <a:rPr kumimoji="1" lang="en-US" altLang="zh-CN" sz="3000" b="1" dirty="0">
                <a:latin typeface="Times New Roman" charset="0"/>
                <a:ea typeface="Times New Roman" charset="0"/>
                <a:cs typeface="Times New Roman" charset="0"/>
              </a:rPr>
              <a:t>Current</a:t>
            </a:r>
            <a:r>
              <a:rPr kumimoji="1" lang="zh-CN" altLang="en-US" sz="3000" b="1" dirty="0">
                <a:latin typeface="Times New Roman" charset="0"/>
                <a:ea typeface="Times New Roman" charset="0"/>
                <a:cs typeface="Times New Roman" charset="0"/>
              </a:rPr>
              <a:t> </a:t>
            </a:r>
            <a:r>
              <a:rPr kumimoji="1" lang="en-US" altLang="zh-CN" sz="3000" b="1" dirty="0">
                <a:latin typeface="Times New Roman" charset="0"/>
                <a:ea typeface="Times New Roman" charset="0"/>
                <a:cs typeface="Times New Roman" charset="0"/>
              </a:rPr>
              <a:t>work:</a:t>
            </a:r>
            <a:r>
              <a:rPr kumimoji="1" lang="zh-CN" altLang="en-US" sz="3000" b="1" dirty="0">
                <a:latin typeface="Times New Roman" charset="0"/>
                <a:ea typeface="Times New Roman" charset="0"/>
                <a:cs typeface="Times New Roman" charset="0"/>
              </a:rPr>
              <a:t> </a:t>
            </a:r>
            <a:endParaRPr kumimoji="1" lang="en-US" altLang="zh-CN" sz="3000" b="1" dirty="0">
              <a:latin typeface="Times New Roman" charset="0"/>
              <a:ea typeface="Times New Roman" charset="0"/>
              <a:cs typeface="Times New Roman" charset="0"/>
            </a:endParaRPr>
          </a:p>
          <a:p>
            <a:pPr marL="457200" lvl="2">
              <a:spcBef>
                <a:spcPts val="1800"/>
              </a:spcBef>
              <a:spcAft>
                <a:spcPts val="600"/>
              </a:spcAft>
            </a:pPr>
            <a:r>
              <a:rPr kumimoji="1" lang="en-US" altLang="zh-CN" sz="2600" b="1" dirty="0">
                <a:latin typeface="Times New Roman" charset="0"/>
                <a:ea typeface="Times New Roman" charset="0"/>
                <a:cs typeface="Times New Roman" charset="0"/>
              </a:rPr>
              <a:t>Stage</a:t>
            </a:r>
            <a:r>
              <a:rPr kumimoji="1" lang="zh-CN" altLang="en-US" sz="2600" b="1" dirty="0">
                <a:latin typeface="Times New Roman" charset="0"/>
                <a:ea typeface="Times New Roman" charset="0"/>
                <a:cs typeface="Times New Roman" charset="0"/>
              </a:rPr>
              <a:t> </a:t>
            </a:r>
            <a:r>
              <a:rPr kumimoji="1" lang="en-US" altLang="zh-CN" sz="2600" b="1" dirty="0">
                <a:latin typeface="Times New Roman" charset="0"/>
                <a:ea typeface="Times New Roman" charset="0"/>
                <a:cs typeface="Times New Roman" charset="0"/>
              </a:rPr>
              <a:t>1:</a:t>
            </a:r>
            <a:r>
              <a:rPr kumimoji="1" lang="zh-CN" altLang="en-US" sz="2600" b="1"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Online</a:t>
            </a:r>
            <a:r>
              <a:rPr kumimoji="1" lang="zh-CN" altLang="en-US" sz="2600"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detection</a:t>
            </a:r>
            <a:r>
              <a:rPr kumimoji="1" lang="zh-CN" altLang="en-US" sz="2600"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of</a:t>
            </a:r>
            <a:r>
              <a:rPr kumimoji="1" lang="zh-CN" altLang="en-US" sz="2600"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mental</a:t>
            </a:r>
            <a:r>
              <a:rPr kumimoji="1" lang="zh-CN" altLang="en-US" sz="2600"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health</a:t>
            </a:r>
            <a:r>
              <a:rPr kumimoji="1" lang="zh-CN" altLang="en-US" sz="2600"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problems</a:t>
            </a:r>
            <a:endParaRPr kumimoji="1" lang="en-US" altLang="zh-CN" sz="2800" b="1" dirty="0">
              <a:latin typeface="Times New Roman" charset="0"/>
              <a:ea typeface="Times New Roman" charset="0"/>
              <a:cs typeface="Times New Roman" charset="0"/>
            </a:endParaRPr>
          </a:p>
          <a:p>
            <a:pPr>
              <a:spcBef>
                <a:spcPts val="3600"/>
              </a:spcBef>
              <a:spcAft>
                <a:spcPts val="600"/>
              </a:spcAft>
            </a:pPr>
            <a:r>
              <a:rPr kumimoji="1" lang="en-US" altLang="zh-CN" sz="3000" b="1" dirty="0">
                <a:latin typeface="Times New Roman" charset="0"/>
                <a:ea typeface="Times New Roman" charset="0"/>
                <a:cs typeface="Times New Roman" charset="0"/>
              </a:rPr>
              <a:t>Future</a:t>
            </a:r>
            <a:r>
              <a:rPr kumimoji="1" lang="zh-CN" altLang="en-US" sz="3000" b="1" dirty="0">
                <a:latin typeface="Times New Roman" charset="0"/>
                <a:ea typeface="Times New Roman" charset="0"/>
                <a:cs typeface="Times New Roman" charset="0"/>
              </a:rPr>
              <a:t> </a:t>
            </a:r>
            <a:r>
              <a:rPr kumimoji="1" lang="en-US" altLang="zh-CN" sz="3000" b="1" dirty="0">
                <a:latin typeface="Times New Roman" charset="0"/>
                <a:ea typeface="Times New Roman" charset="0"/>
                <a:cs typeface="Times New Roman" charset="0"/>
              </a:rPr>
              <a:t>work:</a:t>
            </a:r>
          </a:p>
          <a:p>
            <a:pPr lvl="1">
              <a:spcBef>
                <a:spcPts val="1800"/>
              </a:spcBef>
              <a:spcAft>
                <a:spcPts val="600"/>
              </a:spcAft>
            </a:pPr>
            <a:r>
              <a:rPr kumimoji="1" lang="en-US" altLang="zh-CN" sz="2600" b="1" dirty="0">
                <a:latin typeface="Times New Roman" charset="0"/>
                <a:ea typeface="Times New Roman" charset="0"/>
                <a:cs typeface="Times New Roman" charset="0"/>
              </a:rPr>
              <a:t>Stage</a:t>
            </a:r>
            <a:r>
              <a:rPr kumimoji="1" lang="zh-CN" altLang="en-US" sz="2600" b="1" dirty="0">
                <a:latin typeface="Times New Roman" charset="0"/>
                <a:ea typeface="Times New Roman" charset="0"/>
                <a:cs typeface="Times New Roman" charset="0"/>
              </a:rPr>
              <a:t> </a:t>
            </a:r>
            <a:r>
              <a:rPr kumimoji="1" lang="en-US" altLang="zh-CN" sz="2600" b="1" dirty="0">
                <a:latin typeface="Times New Roman" charset="0"/>
                <a:ea typeface="Times New Roman" charset="0"/>
                <a:cs typeface="Times New Roman" charset="0"/>
              </a:rPr>
              <a:t>2:</a:t>
            </a:r>
            <a:r>
              <a:rPr kumimoji="1" lang="zh-CN" altLang="en-US" sz="2600" b="1"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Online-care of</a:t>
            </a:r>
            <a:r>
              <a:rPr kumimoji="1" lang="zh-CN" altLang="en-US" sz="2600"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mental</a:t>
            </a:r>
            <a:r>
              <a:rPr kumimoji="1" lang="zh-CN" altLang="en-US" sz="2600"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health</a:t>
            </a:r>
            <a:r>
              <a:rPr kumimoji="1" lang="zh-CN" altLang="en-US" sz="2600"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problems </a:t>
            </a:r>
          </a:p>
          <a:p>
            <a:pPr lvl="3">
              <a:spcBef>
                <a:spcPts val="1800"/>
              </a:spcBef>
              <a:spcAft>
                <a:spcPts val="600"/>
              </a:spcAft>
            </a:pPr>
            <a:r>
              <a:rPr kumimoji="1" lang="en-US" altLang="zh-CN" sz="2400" dirty="0">
                <a:latin typeface="Times New Roman" charset="0"/>
                <a:ea typeface="Times New Roman" charset="0"/>
                <a:cs typeface="Times New Roman" charset="0"/>
              </a:rPr>
              <a:t>Find our applications by </a:t>
            </a:r>
            <a:r>
              <a:rPr kumimoji="1" lang="en-US" altLang="zh-CN" sz="2400" dirty="0">
                <a:latin typeface="Times New Roman" charset="0"/>
                <a:ea typeface="Times New Roman" charset="0"/>
                <a:cs typeface="Times New Roman" charset="0"/>
                <a:hlinkClick r:id="rId3"/>
              </a:rPr>
              <a:t>http://hcsi.cs.tsinghua.edu.cn/</a:t>
            </a:r>
            <a:endParaRPr kumimoji="1" lang="en-US" altLang="zh-CN" sz="2400" dirty="0">
              <a:latin typeface="Times New Roman" charset="0"/>
              <a:ea typeface="Times New Roman" charset="0"/>
              <a:cs typeface="Times New Roman" charset="0"/>
            </a:endParaRPr>
          </a:p>
          <a:p>
            <a:pPr lvl="3">
              <a:spcBef>
                <a:spcPts val="1800"/>
              </a:spcBef>
              <a:spcAft>
                <a:spcPts val="600"/>
              </a:spcAft>
            </a:pPr>
            <a:r>
              <a:rPr kumimoji="1" lang="en-US" altLang="zh-CN" sz="2400" dirty="0">
                <a:latin typeface="Times New Roman" charset="0"/>
                <a:ea typeface="Times New Roman" charset="0"/>
                <a:cs typeface="Times New Roman" charset="0"/>
              </a:rPr>
              <a:t>Demo</a:t>
            </a:r>
            <a:r>
              <a:rPr kumimoji="1" lang="zh-CN" altLang="en-US" sz="2400" dirty="0">
                <a:latin typeface="Times New Roman" charset="0"/>
                <a:ea typeface="Times New Roman" charset="0"/>
                <a:cs typeface="Times New Roman" charset="0"/>
              </a:rPr>
              <a:t>：</a:t>
            </a:r>
            <a:r>
              <a:rPr kumimoji="1" lang="en-US" altLang="zh-CN" sz="2400" dirty="0" err="1">
                <a:latin typeface="Times New Roman" charset="0"/>
                <a:ea typeface="Times New Roman" charset="0"/>
                <a:cs typeface="Times New Roman" charset="0"/>
                <a:hlinkClick r:id="rId4" action="ppaction://hlinkfile"/>
              </a:rPr>
              <a:t>Anidraw</a:t>
            </a:r>
            <a:r>
              <a:rPr kumimoji="1" lang="zh-CN" altLang="en-US" sz="2400" dirty="0">
                <a:latin typeface="Times New Roman" charset="0"/>
                <a:ea typeface="Times New Roman" charset="0"/>
                <a:cs typeface="Times New Roman" charset="0"/>
              </a:rPr>
              <a:t>，</a:t>
            </a:r>
            <a:r>
              <a:rPr kumimoji="1" lang="en-US" altLang="zh-CN" sz="2400" dirty="0" err="1">
                <a:latin typeface="Times New Roman" charset="0"/>
                <a:ea typeface="Times New Roman" charset="0"/>
                <a:cs typeface="Times New Roman" charset="0"/>
                <a:hlinkClick r:id="rId5" action="ppaction://hlinkfile"/>
              </a:rPr>
              <a:t>Senserun</a:t>
            </a:r>
            <a:r>
              <a:rPr kumimoji="1" lang="en-US" altLang="zh-CN" sz="2400" dirty="0">
                <a:latin typeface="Times New Roman" charset="0"/>
                <a:ea typeface="Times New Roman" charset="0"/>
                <a:cs typeface="Times New Roman" charset="0"/>
              </a:rPr>
              <a:t>, </a:t>
            </a:r>
            <a:r>
              <a:rPr kumimoji="1" lang="en-US" altLang="zh-CN" sz="2400" dirty="0" err="1">
                <a:latin typeface="Times New Roman" charset="0"/>
                <a:ea typeface="Times New Roman" charset="0"/>
                <a:cs typeface="Times New Roman" charset="0"/>
              </a:rPr>
              <a:t>Anidance</a:t>
            </a:r>
            <a:endParaRPr kumimoji="1" lang="en-US" altLang="zh-CN" sz="2400" dirty="0">
              <a:latin typeface="Times New Roman" charset="0"/>
              <a:ea typeface="Times New Roman" charset="0"/>
              <a:cs typeface="Times New Roman" charset="0"/>
            </a:endParaRPr>
          </a:p>
          <a:p>
            <a:pPr lvl="1">
              <a:spcBef>
                <a:spcPts val="1800"/>
              </a:spcBef>
              <a:spcAft>
                <a:spcPts val="600"/>
              </a:spcAft>
            </a:pPr>
            <a:r>
              <a:rPr kumimoji="1" lang="en-US" altLang="zh-CN" sz="2600" b="1" dirty="0">
                <a:latin typeface="Times New Roman" charset="0"/>
                <a:ea typeface="Times New Roman" charset="0"/>
                <a:cs typeface="Times New Roman" charset="0"/>
              </a:rPr>
              <a:t>Stage</a:t>
            </a:r>
            <a:r>
              <a:rPr kumimoji="1" lang="zh-CN" altLang="en-US" sz="2600" b="1" dirty="0">
                <a:latin typeface="Times New Roman" charset="0"/>
                <a:ea typeface="Times New Roman" charset="0"/>
                <a:cs typeface="Times New Roman" charset="0"/>
              </a:rPr>
              <a:t> </a:t>
            </a:r>
            <a:r>
              <a:rPr kumimoji="1" lang="en-US" altLang="zh-CN" sz="2600" b="1" dirty="0">
                <a:latin typeface="Times New Roman" charset="0"/>
                <a:ea typeface="Times New Roman" charset="0"/>
                <a:cs typeface="Times New Roman" charset="0"/>
              </a:rPr>
              <a:t>3:</a:t>
            </a:r>
            <a:r>
              <a:rPr kumimoji="1" lang="zh-CN" altLang="en-US" sz="2600" b="1"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Combination</a:t>
            </a:r>
            <a:r>
              <a:rPr kumimoji="1" lang="zh-CN" altLang="en-US" sz="2600"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with</a:t>
            </a:r>
            <a:r>
              <a:rPr kumimoji="1" lang="zh-CN" altLang="en-US" sz="2600"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offline</a:t>
            </a:r>
            <a:r>
              <a:rPr kumimoji="1" lang="zh-CN" altLang="en-US" sz="2600" dirty="0">
                <a:latin typeface="Times New Roman" charset="0"/>
                <a:ea typeface="Times New Roman" charset="0"/>
                <a:cs typeface="Times New Roman" charset="0"/>
              </a:rPr>
              <a:t> </a:t>
            </a:r>
            <a:r>
              <a:rPr kumimoji="1" lang="en-US" altLang="zh-CN" sz="2600" dirty="0">
                <a:latin typeface="Times New Roman" charset="0"/>
                <a:ea typeface="Times New Roman" charset="0"/>
                <a:cs typeface="Times New Roman" charset="0"/>
              </a:rPr>
              <a:t>researches</a:t>
            </a:r>
          </a:p>
          <a:p>
            <a:pPr lvl="1">
              <a:spcBef>
                <a:spcPts val="1800"/>
              </a:spcBef>
              <a:spcAft>
                <a:spcPts val="600"/>
              </a:spcAft>
            </a:pPr>
            <a:endParaRPr kumimoji="1" lang="zh-CN" alt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286745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sz="5400" dirty="0"/>
              <a:t>Thanks </a:t>
            </a:r>
            <a:r>
              <a:rPr kumimoji="1" lang="en-US" altLang="zh-CN" sz="5400"/>
              <a:t>&amp; </a:t>
            </a:r>
            <a:br>
              <a:rPr kumimoji="1" lang="en-US" altLang="zh-CN" sz="5400"/>
            </a:br>
            <a:r>
              <a:rPr kumimoji="1" lang="en-US" altLang="zh-CN" sz="5400"/>
              <a:t>Any </a:t>
            </a:r>
            <a:r>
              <a:rPr kumimoji="1" lang="en-US" altLang="zh-CN" sz="5400" dirty="0"/>
              <a:t>question</a:t>
            </a:r>
            <a:r>
              <a:rPr kumimoji="1" lang="zh-CN" altLang="en-US" sz="5400" dirty="0"/>
              <a:t>？</a:t>
            </a:r>
          </a:p>
        </p:txBody>
      </p:sp>
      <p:sp>
        <p:nvSpPr>
          <p:cNvPr id="4" name="幻灯片编号占位符 3"/>
          <p:cNvSpPr>
            <a:spLocks noGrp="1"/>
          </p:cNvSpPr>
          <p:nvPr>
            <p:ph type="sldNum" sz="quarter" idx="12"/>
          </p:nvPr>
        </p:nvSpPr>
        <p:spPr/>
        <p:txBody>
          <a:bodyPr/>
          <a:lstStyle/>
          <a:p>
            <a:fld id="{15608683-CD8F-0443-93F2-32894688D9CD}" type="slidenum">
              <a:rPr lang="en-US" smtClean="0"/>
              <a:t>53</a:t>
            </a:fld>
            <a:endParaRPr lang="en-US"/>
          </a:p>
        </p:txBody>
      </p:sp>
    </p:spTree>
    <p:extLst>
      <p:ext uri="{BB962C8B-B14F-4D97-AF65-F5344CB8AC3E}">
        <p14:creationId xmlns:p14="http://schemas.microsoft.com/office/powerpoint/2010/main" val="1520155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046" y="1291935"/>
            <a:ext cx="6782054" cy="3520440"/>
          </a:xfrm>
        </p:spPr>
        <p:txBody>
          <a:bodyPr>
            <a:normAutofit fontScale="90000"/>
          </a:bodyPr>
          <a:lstStyle/>
          <a:p>
            <a:r>
              <a:rPr lang="en-US" altLang="zh-TW" dirty="0">
                <a:latin typeface="Times New Roman" panose="02020603050405020304" pitchFamily="18" charset="0"/>
                <a:cs typeface="Times New Roman" panose="02020603050405020304" pitchFamily="18" charset="0"/>
              </a:rPr>
              <a:t>Can we make t</a:t>
            </a:r>
            <a:r>
              <a:rPr lang="en-US" altLang="zh-CN" dirty="0">
                <a:latin typeface="Times New Roman" panose="02020603050405020304" pitchFamily="18" charset="0"/>
                <a:cs typeface="Times New Roman" panose="02020603050405020304" pitchFamily="18" charset="0"/>
              </a:rPr>
              <a:t>he</a:t>
            </a:r>
            <a:r>
              <a:rPr lang="en-US" altLang="zh-TW" dirty="0">
                <a:latin typeface="Times New Roman" panose="02020603050405020304" pitchFamily="18" charset="0"/>
                <a:cs typeface="Times New Roman" panose="02020603050405020304" pitchFamily="18" charset="0"/>
              </a:rPr>
              <a:t> mental health care from </a:t>
            </a:r>
            <a:r>
              <a:rPr lang="en-US" altLang="zh-TW" dirty="0">
                <a:solidFill>
                  <a:srgbClr val="FF0000"/>
                </a:solidFill>
                <a:latin typeface="Times New Roman" panose="02020603050405020304" pitchFamily="18" charset="0"/>
                <a:cs typeface="Times New Roman" panose="02020603050405020304" pitchFamily="18" charset="0"/>
              </a:rPr>
              <a:t>reactive care </a:t>
            </a:r>
            <a:r>
              <a:rPr lang="en-US" altLang="zh-TW" dirty="0">
                <a:latin typeface="Times New Roman" panose="02020603050405020304" pitchFamily="18" charset="0"/>
                <a:cs typeface="Times New Roman" panose="02020603050405020304" pitchFamily="18" charset="0"/>
              </a:rPr>
              <a:t>to </a:t>
            </a:r>
            <a:r>
              <a:rPr lang="en-US" altLang="zh-TW" dirty="0">
                <a:solidFill>
                  <a:srgbClr val="7030A0"/>
                </a:solidFill>
                <a:latin typeface="Times New Roman" panose="02020603050405020304" pitchFamily="18" charset="0"/>
                <a:cs typeface="Times New Roman" panose="02020603050405020304" pitchFamily="18" charset="0"/>
              </a:rPr>
              <a:t>proactive care</a:t>
            </a:r>
            <a:r>
              <a:rPr lang="en-US" altLang="zh-TW"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2"/>
          </p:nvPr>
        </p:nvSpPr>
        <p:spPr/>
        <p:txBody>
          <a:bodyPr/>
          <a:lstStyle/>
          <a:p>
            <a:fld id="{15608683-CD8F-0443-93F2-32894688D9CD}" type="slidenum">
              <a:rPr lang="en-US" smtClean="0"/>
              <a:t>6</a:t>
            </a:fld>
            <a:endParaRPr lang="en-US" dirty="0"/>
          </a:p>
        </p:txBody>
      </p:sp>
      <p:sp>
        <p:nvSpPr>
          <p:cNvPr id="3" name="矩形 2"/>
          <p:cNvSpPr/>
          <p:nvPr/>
        </p:nvSpPr>
        <p:spPr>
          <a:xfrm>
            <a:off x="1536674" y="5362653"/>
            <a:ext cx="7137426" cy="830997"/>
          </a:xfrm>
          <a:prstGeom prst="rect">
            <a:avLst/>
          </a:prstGeom>
        </p:spPr>
        <p:txBody>
          <a:bodyPr wrap="square">
            <a:spAutoFit/>
          </a:bodyPr>
          <a:lstStyle/>
          <a:p>
            <a:pPr>
              <a:defRPr/>
            </a:pPr>
            <a:r>
              <a:rPr lang="en-US" altLang="zh-CN" sz="2400" b="1" dirty="0">
                <a:solidFill>
                  <a:srgbClr val="FF0000"/>
                </a:solidFill>
              </a:rPr>
              <a:t>Social media </a:t>
            </a:r>
            <a:r>
              <a:rPr lang="en-US" altLang="zh-CN" sz="2400" b="1" dirty="0">
                <a:solidFill>
                  <a:schemeClr val="accent2"/>
                </a:solidFill>
              </a:rPr>
              <a:t>is changing the ways people do with their healthcare and wellness</a:t>
            </a:r>
          </a:p>
        </p:txBody>
      </p:sp>
    </p:spTree>
    <p:extLst>
      <p:ext uri="{BB962C8B-B14F-4D97-AF65-F5344CB8AC3E}">
        <p14:creationId xmlns:p14="http://schemas.microsoft.com/office/powerpoint/2010/main" val="3846525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0611" y="1732540"/>
            <a:ext cx="2923391" cy="6075381"/>
          </a:xfrm>
        </p:spPr>
        <p:txBody>
          <a:bodyPr>
            <a:normAutofit/>
          </a:bodyPr>
          <a:lstStyle/>
          <a:p>
            <a:pPr algn="just"/>
            <a:r>
              <a:rPr lang="en-US" altLang="zh-CN" sz="2400" b="1" dirty="0">
                <a:solidFill>
                  <a:srgbClr val="FF0000"/>
                </a:solidFill>
              </a:rPr>
              <a:t>Social Media</a:t>
            </a:r>
            <a:endParaRPr lang="en-US" altLang="zh-CN" dirty="0"/>
          </a:p>
          <a:p>
            <a:pPr marL="0" indent="0" algn="just">
              <a:buNone/>
            </a:pPr>
            <a:r>
              <a:rPr lang="en-US" altLang="zh-CN" dirty="0"/>
              <a:t>The influence of Facebook, Twitter, YouTube and other social media giants has spread across modern society faster than the Black Death swept across 14th century Europe.</a:t>
            </a:r>
          </a:p>
        </p:txBody>
      </p:sp>
      <p:pic>
        <p:nvPicPr>
          <p:cNvPr id="9" name="图片 8"/>
          <p:cNvPicPr>
            <a:picLocks noChangeAspect="1"/>
          </p:cNvPicPr>
          <p:nvPr/>
        </p:nvPicPr>
        <p:blipFill>
          <a:blip r:embed="rId3"/>
          <a:stretch>
            <a:fillRect/>
          </a:stretch>
        </p:blipFill>
        <p:spPr>
          <a:xfrm>
            <a:off x="0" y="2"/>
            <a:ext cx="6220610" cy="6840533"/>
          </a:xfrm>
          <a:prstGeom prst="rect">
            <a:avLst/>
          </a:prstGeom>
        </p:spPr>
      </p:pic>
      <p:sp>
        <p:nvSpPr>
          <p:cNvPr id="4" name="矩形 3"/>
          <p:cNvSpPr/>
          <p:nvPr/>
        </p:nvSpPr>
        <p:spPr>
          <a:xfrm>
            <a:off x="6460959" y="5265367"/>
            <a:ext cx="2406317" cy="1477328"/>
          </a:xfrm>
          <a:prstGeom prst="rect">
            <a:avLst/>
          </a:prstGeom>
        </p:spPr>
        <p:txBody>
          <a:bodyPr wrap="square">
            <a:spAutoFit/>
          </a:bodyPr>
          <a:lstStyle/>
          <a:p>
            <a:r>
              <a:rPr lang="en-US" altLang="zh-CN" dirty="0"/>
              <a:t>http://www.alliedhealthworld.com/visuals/tweet-day-keeps-doctors-away.html</a:t>
            </a:r>
            <a:endParaRPr lang="zh-CN" altLang="en-US" dirty="0"/>
          </a:p>
        </p:txBody>
      </p:sp>
    </p:spTree>
    <p:extLst>
      <p:ext uri="{BB962C8B-B14F-4D97-AF65-F5344CB8AC3E}">
        <p14:creationId xmlns:p14="http://schemas.microsoft.com/office/powerpoint/2010/main" val="2108533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5608683-CD8F-0443-93F2-32894688D9CD}" type="slidenum">
              <a:rPr lang="en-US" smtClean="0"/>
              <a:t>8</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4627"/>
            <a:ext cx="4727082" cy="6000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内容占位符 2"/>
          <p:cNvSpPr>
            <a:spLocks noGrp="1"/>
          </p:cNvSpPr>
          <p:nvPr>
            <p:ph idx="1"/>
          </p:nvPr>
        </p:nvSpPr>
        <p:spPr>
          <a:xfrm>
            <a:off x="4895527" y="1455820"/>
            <a:ext cx="3753850" cy="3970421"/>
          </a:xfrm>
        </p:spPr>
        <p:txBody>
          <a:bodyPr>
            <a:normAutofit/>
          </a:bodyPr>
          <a:lstStyle/>
          <a:p>
            <a:r>
              <a:rPr lang="en-US" altLang="zh-CN" dirty="0"/>
              <a:t>CDW Healthcare saying that </a:t>
            </a:r>
            <a:r>
              <a:rPr lang="en-US" altLang="zh-CN" b="1" dirty="0">
                <a:solidFill>
                  <a:schemeClr val="accent2"/>
                </a:solidFill>
              </a:rPr>
              <a:t>social media </a:t>
            </a:r>
            <a:r>
              <a:rPr lang="en-US" altLang="zh-CN" dirty="0"/>
              <a:t>is changing the ways of healthcare, from health communication to patient care</a:t>
            </a:r>
            <a:endParaRPr lang="en-US" altLang="zh-CN" dirty="0">
              <a:hlinkClick r:id="rId4"/>
            </a:endParaRPr>
          </a:p>
          <a:p>
            <a:pPr marL="0" indent="0">
              <a:buNone/>
            </a:pPr>
            <a:r>
              <a:rPr lang="en-US" altLang="zh-CN" dirty="0">
                <a:hlinkClick r:id="rId4"/>
              </a:rPr>
              <a:t>http://www.cdwcommunit.com/resources/infographic/social-media/</a:t>
            </a:r>
            <a:endParaRPr lang="en-US" altLang="zh-CN" dirty="0"/>
          </a:p>
          <a:p>
            <a:endParaRPr lang="zh-CN" altLang="en-US" dirty="0"/>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389" y="4521639"/>
            <a:ext cx="4563829" cy="1709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3763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68447" y="1552066"/>
            <a:ext cx="2683043" cy="6075381"/>
          </a:xfrm>
        </p:spPr>
        <p:txBody>
          <a:bodyPr>
            <a:normAutofit/>
          </a:bodyPr>
          <a:lstStyle/>
          <a:p>
            <a:pPr algn="just"/>
            <a:r>
              <a:rPr lang="en-US" altLang="zh-CN" sz="2400" b="1" dirty="0">
                <a:solidFill>
                  <a:srgbClr val="FF0000"/>
                </a:solidFill>
              </a:rPr>
              <a:t>Social Media</a:t>
            </a:r>
            <a:endParaRPr lang="en-US" altLang="zh-CN" dirty="0"/>
          </a:p>
          <a:p>
            <a:pPr marL="0" indent="0">
              <a:buNone/>
            </a:pPr>
            <a:r>
              <a:rPr lang="en-US" altLang="zh-CN" dirty="0"/>
              <a:t>People are forming </a:t>
            </a:r>
            <a:r>
              <a:rPr lang="en-US" altLang="zh-CN" b="1" dirty="0">
                <a:solidFill>
                  <a:schemeClr val="accent2"/>
                </a:solidFill>
              </a:rPr>
              <a:t>online support groups</a:t>
            </a:r>
            <a:r>
              <a:rPr lang="en-US" altLang="zh-CN" dirty="0"/>
              <a:t>, becoming better educated on medical topics and diagnoses, and sharing reviews – wherever and whenever they want.</a:t>
            </a:r>
            <a:endParaRPr lang="zh-CN" altLang="en-US" dirty="0"/>
          </a:p>
        </p:txBody>
      </p:sp>
      <p:sp>
        <p:nvSpPr>
          <p:cNvPr id="4" name="矩形 3"/>
          <p:cNvSpPr/>
          <p:nvPr/>
        </p:nvSpPr>
        <p:spPr>
          <a:xfrm>
            <a:off x="6460959" y="5265367"/>
            <a:ext cx="2406317" cy="1477328"/>
          </a:xfrm>
          <a:prstGeom prst="rect">
            <a:avLst/>
          </a:prstGeom>
        </p:spPr>
        <p:txBody>
          <a:bodyPr wrap="square">
            <a:spAutoFit/>
          </a:bodyPr>
          <a:lstStyle/>
          <a:p>
            <a:r>
              <a:rPr lang="en-US" altLang="zh-CN" dirty="0"/>
              <a:t>http://www.alliedhealthworld.com/visuals/tweet-day-keeps-doctors-away.html</a:t>
            </a:r>
            <a:endParaRPr lang="zh-CN" altLang="en-US" dirty="0"/>
          </a:p>
        </p:txBody>
      </p:sp>
      <p:pic>
        <p:nvPicPr>
          <p:cNvPr id="5"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6015790" cy="681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69236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7.2|1.3|3|24.5|1.5|0.7|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Timeline05_16x9.potx" id="{B30C3518-0992-4448-A9C8-E73597473DF4}" vid="{E7964834-7761-480D-85B7-622BE0471A8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2238</TotalTime>
  <Words>5714</Words>
  <Application>Microsoft Macintosh PowerPoint</Application>
  <PresentationFormat>全屏显示(4:3)</PresentationFormat>
  <Paragraphs>540</Paragraphs>
  <Slides>53</Slides>
  <Notes>53</Notes>
  <HiddenSlides>2</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53</vt:i4>
      </vt:variant>
    </vt:vector>
  </HeadingPairs>
  <TitlesOfParts>
    <vt:vector size="70" baseType="lpstr">
      <vt:lpstr>华文楷体</vt:lpstr>
      <vt:lpstr>华文新魏</vt:lpstr>
      <vt:lpstr>宋体</vt:lpstr>
      <vt:lpstr>幼圆</vt:lpstr>
      <vt:lpstr>標楷體</vt:lpstr>
      <vt:lpstr>微軟正黑體</vt:lpstr>
      <vt:lpstr>Arial</vt:lpstr>
      <vt:lpstr>Bookman Old Style</vt:lpstr>
      <vt:lpstr>Calibri</vt:lpstr>
      <vt:lpstr>Cambria Math</vt:lpstr>
      <vt:lpstr>Century Gothic</vt:lpstr>
      <vt:lpstr>Rockwell Extra Bold</vt:lpstr>
      <vt:lpstr>Times New Roman</vt:lpstr>
      <vt:lpstr>Wingdings</vt:lpstr>
      <vt:lpstr>Wingdings 3</vt:lpstr>
      <vt:lpstr>Wood Type</vt:lpstr>
      <vt:lpstr>Slice</vt:lpstr>
      <vt:lpstr>Mental Health Computing via Harvesting Social Media Data</vt:lpstr>
      <vt:lpstr>Mental Health</vt:lpstr>
      <vt:lpstr>What is Stress?</vt:lpstr>
      <vt:lpstr>Is Stress clinical?</vt:lpstr>
      <vt:lpstr>How? </vt:lpstr>
      <vt:lpstr>Can we make the mental health care from reactive care to proactive care?</vt:lpstr>
      <vt:lpstr>PowerPoint 演示文稿</vt:lpstr>
      <vt:lpstr>PowerPoint 演示文稿</vt:lpstr>
      <vt:lpstr>PowerPoint 演示文稿</vt:lpstr>
      <vt:lpstr>PowerPoint 演示文稿</vt:lpstr>
      <vt:lpstr>PowerPoint 演示文稿</vt:lpstr>
      <vt:lpstr>Milestone</vt:lpstr>
      <vt:lpstr>Suicide Intervention</vt:lpstr>
      <vt:lpstr>PowerPoint 演示文稿</vt:lpstr>
      <vt:lpstr>Our Research Outline</vt:lpstr>
      <vt:lpstr>Research 1： Stress Detection via Harvesting Social Media</vt:lpstr>
      <vt:lpstr>Dataset &amp; Labeling</vt:lpstr>
      <vt:lpstr>Labeling</vt:lpstr>
      <vt:lpstr>Labeling</vt:lpstr>
      <vt:lpstr>Labeling</vt:lpstr>
      <vt:lpstr>Data Observation on Self- Reported Stressed and non-stressed users</vt:lpstr>
      <vt:lpstr>Data Observation (Image) </vt:lpstr>
      <vt:lpstr>Data Observation (Social Structures and User Interactions) </vt:lpstr>
      <vt:lpstr>Feasibility – Data Discrimination (Social Structures and User Interactions) (cont.)</vt:lpstr>
      <vt:lpstr>Tweet-level Content Attributes</vt:lpstr>
      <vt:lpstr>User-level Statistical Attributes</vt:lpstr>
      <vt:lpstr>User-level Social Interaction Attributes</vt:lpstr>
      <vt:lpstr>Modeling</vt:lpstr>
      <vt:lpstr>Modeling</vt:lpstr>
      <vt:lpstr>Performance</vt:lpstr>
      <vt:lpstr>Research 2： Stressor and Stress Level Detection</vt:lpstr>
      <vt:lpstr>Beyond Binary Classification</vt:lpstr>
      <vt:lpstr>Dataset</vt:lpstr>
      <vt:lpstr>Dataset</vt:lpstr>
      <vt:lpstr>Hybrid model combining multi-task learning with CNN</vt:lpstr>
      <vt:lpstr>Performance</vt:lpstr>
      <vt:lpstr>Research 3：Depression Detection via Harvesting Social Media</vt:lpstr>
      <vt:lpstr>Motivation</vt:lpstr>
      <vt:lpstr>A Multimodal Dictionary Learning Solution</vt:lpstr>
      <vt:lpstr>Dataset</vt:lpstr>
      <vt:lpstr>Multimodal dictionary learning</vt:lpstr>
      <vt:lpstr>Methods &amp; Experiments</vt:lpstr>
      <vt:lpstr>Depression Behaviors Discovery in Twitter</vt:lpstr>
      <vt:lpstr>Research 4：Cross-domain Depression Detection</vt:lpstr>
      <vt:lpstr>Cross-Domain depression detection</vt:lpstr>
      <vt:lpstr>Datasets</vt:lpstr>
      <vt:lpstr>Detection Challenges</vt:lpstr>
      <vt:lpstr>Detection Challenges</vt:lpstr>
      <vt:lpstr>PowerPoint 演示文稿</vt:lpstr>
      <vt:lpstr>Method and Experiments</vt:lpstr>
      <vt:lpstr>Conclusion &amp;  Future Work</vt:lpstr>
      <vt:lpstr>Conclusion</vt:lpstr>
      <vt:lpstr>Thanks &amp;  Any question？</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Psychological Stress Detection from Social Media Data</dc:title>
  <dc:subject/>
  <dc:creator>Microsoft Office User</dc:creator>
  <cp:keywords/>
  <dc:description/>
  <cp:lastModifiedBy/>
  <cp:revision>614</cp:revision>
  <dcterms:created xsi:type="dcterms:W3CDTF">2015-12-04T06:00:24Z</dcterms:created>
  <dcterms:modified xsi:type="dcterms:W3CDTF">2018-08-02T02:14:15Z</dcterms:modified>
  <cp:category/>
</cp:coreProperties>
</file>